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</p:sldIdLst>
  <p:sldSz cy="6858000" cx="9144000"/>
  <p:notesSz cx="6858000" cy="9144000"/>
  <p:embeddedFontLst>
    <p:embeddedFont>
      <p:font typeface="Fira Mono"/>
      <p:regular r:id="rId78"/>
      <p:bold r:id="rId79"/>
    </p:embeddedFont>
    <p:embeddedFont>
      <p:font typeface="Helvetica Neue"/>
      <p:regular r:id="rId80"/>
      <p:bold r:id="rId81"/>
      <p:italic r:id="rId82"/>
      <p:boldItalic r:id="rId83"/>
    </p:embeddedFont>
    <p:embeddedFont>
      <p:font typeface="Open Sans"/>
      <p:regular r:id="rId84"/>
      <p:bold r:id="rId85"/>
      <p:italic r:id="rId86"/>
      <p:boldItalic r:id="rId8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8" roundtripDataSignature="AMtx7mjVFhcTzFc4r2HXMaFWyD92WZMC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DAE67D8-7BD7-4909-8F37-1F5C41F84737}">
  <a:tblStyle styleId="{1DAE67D8-7BD7-4909-8F37-1F5C41F847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260D730-3805-46CA-80AB-A1A7F221ECB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749C51B-21CB-42BE-BDDC-93018F33E3FB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OpenSans-regular.fntdata"/><Relationship Id="rId83" Type="http://schemas.openxmlformats.org/officeDocument/2006/relationships/font" Target="fonts/HelveticaNeue-boldItalic.fntdata"/><Relationship Id="rId42" Type="http://schemas.openxmlformats.org/officeDocument/2006/relationships/slide" Target="slides/slide37.xml"/><Relationship Id="rId86" Type="http://schemas.openxmlformats.org/officeDocument/2006/relationships/font" Target="fonts/OpenSans-italic.fntdata"/><Relationship Id="rId41" Type="http://schemas.openxmlformats.org/officeDocument/2006/relationships/slide" Target="slides/slide36.xml"/><Relationship Id="rId85" Type="http://schemas.openxmlformats.org/officeDocument/2006/relationships/font" Target="fonts/OpenSans-bold.fntdata"/><Relationship Id="rId44" Type="http://schemas.openxmlformats.org/officeDocument/2006/relationships/slide" Target="slides/slide39.xml"/><Relationship Id="rId88" Type="http://customschemas.google.com/relationships/presentationmetadata" Target="metadata"/><Relationship Id="rId43" Type="http://schemas.openxmlformats.org/officeDocument/2006/relationships/slide" Target="slides/slide38.xml"/><Relationship Id="rId87" Type="http://schemas.openxmlformats.org/officeDocument/2006/relationships/font" Target="fonts/OpenSans-boldItalic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HelveticaNeue-regular.fntdata"/><Relationship Id="rId82" Type="http://schemas.openxmlformats.org/officeDocument/2006/relationships/font" Target="fonts/HelveticaNeue-italic.fntdata"/><Relationship Id="rId81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font" Target="fonts/FiraMono-bold.fntdata"/><Relationship Id="rId34" Type="http://schemas.openxmlformats.org/officeDocument/2006/relationships/slide" Target="slides/slide29.xml"/><Relationship Id="rId78" Type="http://schemas.openxmlformats.org/officeDocument/2006/relationships/font" Target="fonts/FiraMono-regular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" name="Google Shape;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7e9d0387a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127e9d0387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2fef54c60_0_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142fef54c6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7e9d0387a_0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27e9d0387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e5db6ee97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13e5db6ee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-GB"/>
            </a:b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2fef54c60_0_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142fef54c6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Code to get hashvalues: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import hashlib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plaintext="qwerty"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plaintext_encoded=plaintext.encode()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print(hashlib.md5(plaintext_encoded).digest())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2fef54c60_1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142fef54c6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42fef54c60_0_3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142fef54c60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42fef54c60_0_34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142fef54c60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42fef54c60_0_34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142fef54c60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42fef54c60_0_35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142fef54c60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42fef54c60_0_36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142fef54c60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42fef54c60_0_37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142fef54c60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42fef54c60_0_38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142fef54c60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42fef54c60_0_38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142fef54c60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42fef54c60_0_16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142fef54c6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428d253950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1428d2539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428d253950_0_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1428d25395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494f6d402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1494f6d40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7e9d0381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127e9d038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27e9d03819_0_2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127e9d03819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499a3ef356_0_4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499a3ef35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499a3ef356_0_5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499a3ef35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499a3ef356_0_6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499a3ef35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499a3ef356_0_8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499a3ef35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27e9d03819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Google Shape;306;g127e9d0381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499a3ef356_0_10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499a3ef356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499a3ef356_0_1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499a3ef356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499a3ef356_0_1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499a3ef356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499a3ef356_0_1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499a3ef356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27e9d03819_0_2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127e9d03819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newline character is kept on the end of the lines by default when you read in a file.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You can cut it off with the dot strip method - probably the safest way - or you can slice the string to take off the last character.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499a3ef35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g1499a3ef3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27e9d03819_0_2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g127e9d03819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Running through this again, you can see there's only one newline this time - the newline coming from the print statement.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27e9d03819_0_2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g127e9d03819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You'll get an IOError if you try to open a file that apparently doesn't exist.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That might happen if you're trying to access a file that's not in the current directory.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27e9d03819_0_2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127e9d03819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3f88c5de2d_0_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g13f88c5de2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27e9d03819_0_48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127e9d03819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27e9d03819_0_50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127e9d03819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27e9d03819_0_5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127e9d03819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programmer language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7AF11"/>
              </a:buClr>
              <a:buSzPts val="1200"/>
              <a:buFont typeface="Open Sans"/>
              <a:buChar char="●"/>
            </a:pP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“look up” part is called a KEY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7AF11"/>
              </a:buClr>
              <a:buSzPts val="1200"/>
              <a:buFont typeface="Open Sans"/>
              <a:buChar char="●"/>
            </a:pP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“get back” part is called a VALUE</a:t>
            </a:r>
            <a:endParaRPr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27e9d03819_0_5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g127e9d03819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499a3ef356_0_1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499a3ef356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499a3ef356_0_20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499a3ef356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499a3ef356_0_15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499a3ef35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499a3ef356_0_2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499a3ef356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499a3ef356_0_2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499a3ef35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27e9d03819_0_64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g127e9d03819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27e9d03819_0_279:notes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2" name="Google Shape;482;g127e9d03819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27e9d03819_0_289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g127e9d03819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27e9d03819_0_303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g127e9d03819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27e9d03819_0_325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g127e9d03819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27e9d03819_0_312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6" name="Google Shape;516;g127e9d03819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27e9d03819_0_345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g127e9d03819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27e9d03819_0_350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g127e9d03819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27e9d03819_0_368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g127e9d03819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499a3ef356_0_228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3" name="Google Shape;543;g1499a3ef356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499a3ef356_0_235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1" name="Google Shape;551;g1499a3ef356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499a3ef356_0_29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499a3ef356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99a3ef356_0_45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99a3ef356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499a3ef356_0_46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1499a3ef356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499a3ef356_0_48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1499a3ef356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499a3ef356_0_49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499a3ef356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499a3ef356_0_50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1499a3ef356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499a3ef356_0_5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1499a3ef356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1499a3ef356_0_55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1499a3ef356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27e9d03819_0_3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2" name="Google Shape;662;g127e9d03819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7e9d0387a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127e9d03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5"/>
          <p:cNvSpPr/>
          <p:nvPr/>
        </p:nvSpPr>
        <p:spPr>
          <a:xfrm>
            <a:off x="722850" y="2077203"/>
            <a:ext cx="7705500" cy="1532400"/>
          </a:xfrm>
          <a:prstGeom prst="roundRect">
            <a:avLst>
              <a:gd fmla="val 16667" name="adj"/>
            </a:avLst>
          </a:prstGeom>
          <a:solidFill>
            <a:srgbClr val="47AF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15"/>
          <p:cNvSpPr txBox="1"/>
          <p:nvPr>
            <p:ph type="ctrTitle"/>
          </p:nvPr>
        </p:nvSpPr>
        <p:spPr>
          <a:xfrm>
            <a:off x="685800" y="20679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115"/>
          <p:cNvSpPr txBox="1"/>
          <p:nvPr>
            <p:ph idx="1" type="subTitle"/>
          </p:nvPr>
        </p:nvSpPr>
        <p:spPr>
          <a:xfrm>
            <a:off x="697725" y="3598675"/>
            <a:ext cx="7772400" cy="26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6"/>
          <p:cNvSpPr/>
          <p:nvPr/>
        </p:nvSpPr>
        <p:spPr>
          <a:xfrm>
            <a:off x="-66350" y="491533"/>
            <a:ext cx="9252600" cy="877200"/>
          </a:xfrm>
          <a:prstGeom prst="rect">
            <a:avLst/>
          </a:prstGeom>
          <a:solidFill>
            <a:srgbClr val="47AF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16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0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116"/>
          <p:cNvSpPr txBox="1"/>
          <p:nvPr>
            <p:ph idx="1" type="body"/>
          </p:nvPr>
        </p:nvSpPr>
        <p:spPr>
          <a:xfrm>
            <a:off x="445150" y="1442988"/>
            <a:ext cx="8229600" cy="48164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7AF11"/>
              </a:buClr>
              <a:buSzPts val="1800"/>
              <a:buChar char="●"/>
              <a:defRPr sz="18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400"/>
              <a:buChar char="●"/>
              <a:defRPr sz="14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200"/>
              <a:buChar char="■"/>
              <a:defRPr sz="1200"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Char char="●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Char char="○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Char char="■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Char char="●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Char char="○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tline">
  <p:cSld name="Outlin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2"/>
          <p:cNvSpPr/>
          <p:nvPr/>
        </p:nvSpPr>
        <p:spPr>
          <a:xfrm>
            <a:off x="-48250" y="491533"/>
            <a:ext cx="9268500" cy="877200"/>
          </a:xfrm>
          <a:prstGeom prst="rect">
            <a:avLst/>
          </a:prstGeom>
          <a:solidFill>
            <a:srgbClr val="47AF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22"/>
          <p:cNvSpPr txBox="1"/>
          <p:nvPr>
            <p:ph type="title"/>
          </p:nvPr>
        </p:nvSpPr>
        <p:spPr>
          <a:xfrm>
            <a:off x="457200" y="4914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12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47AF11"/>
              </a:buClr>
              <a:buSzPts val="3000"/>
              <a:buFont typeface="Arial"/>
              <a:buChar char="●"/>
              <a:defRPr/>
            </a:lvl1pPr>
            <a:lvl2pPr indent="-381000" lvl="1" marL="91440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47AF11"/>
              </a:buClr>
              <a:buSzPts val="2400"/>
              <a:buFont typeface="Arial"/>
              <a:buChar char="○"/>
              <a:defRPr/>
            </a:lvl2pPr>
            <a:lvl3pPr indent="-381000" lvl="2" marL="137160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47AF11"/>
              </a:buClr>
              <a:buSzPts val="2400"/>
              <a:buFont typeface="Arial"/>
              <a:buChar char="■"/>
              <a:defRPr/>
            </a:lvl3pPr>
            <a:lvl4pPr indent="-342900" lvl="3" marL="18288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Arial"/>
              <a:buChar char="●"/>
              <a:defRPr/>
            </a:lvl4pPr>
            <a:lvl5pPr indent="-342900" lvl="4" marL="22860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Arial"/>
              <a:buChar char="○"/>
              <a:defRPr/>
            </a:lvl5pPr>
            <a:lvl6pPr indent="-342900" lvl="5" marL="27432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Arial"/>
              <a:buChar char="■"/>
              <a:defRPr/>
            </a:lvl6pPr>
            <a:lvl7pPr indent="-342900" lvl="6" marL="32004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Arial"/>
              <a:buChar char="●"/>
              <a:defRPr/>
            </a:lvl7pPr>
            <a:lvl8pPr indent="-342900" lvl="7" marL="36576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Arial"/>
              <a:buChar char="○"/>
              <a:defRPr/>
            </a:lvl8pPr>
            <a:lvl9pPr indent="-342900" lvl="8" marL="41148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Arial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4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■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grpSp>
        <p:nvGrpSpPr>
          <p:cNvPr id="8" name="Google Shape;8;p114"/>
          <p:cNvGrpSpPr/>
          <p:nvPr/>
        </p:nvGrpSpPr>
        <p:grpSpPr>
          <a:xfrm>
            <a:off x="47" y="6341875"/>
            <a:ext cx="9143958" cy="516535"/>
            <a:chOff x="-449816" y="6466175"/>
            <a:chExt cx="9059703" cy="330900"/>
          </a:xfrm>
        </p:grpSpPr>
        <p:sp>
          <p:nvSpPr>
            <p:cNvPr id="9" name="Google Shape;9;p114"/>
            <p:cNvSpPr/>
            <p:nvPr/>
          </p:nvSpPr>
          <p:spPr>
            <a:xfrm>
              <a:off x="-449813" y="6466175"/>
              <a:ext cx="9059700" cy="330900"/>
            </a:xfrm>
            <a:prstGeom prst="roundRect">
              <a:avLst>
                <a:gd fmla="val 16667" name="adj"/>
              </a:avLst>
            </a:prstGeom>
            <a:solidFill>
              <a:srgbClr val="8BBD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Google Shape;10;p114"/>
            <p:cNvSpPr txBox="1"/>
            <p:nvPr/>
          </p:nvSpPr>
          <p:spPr>
            <a:xfrm>
              <a:off x="-449816" y="6521375"/>
              <a:ext cx="2608200" cy="2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Girls’ Programming Network</a:t>
              </a:r>
              <a:endPara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upguard.com/blog/biggest-data-breache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upguard.com/blog/biggest-data-breaches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jpg"/><Relationship Id="rId4" Type="http://schemas.openxmlformats.org/officeDocument/2006/relationships/image" Target="../media/image3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0" Type="http://schemas.openxmlformats.org/officeDocument/2006/relationships/image" Target="../media/image8.png"/><Relationship Id="rId9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12.png"/><Relationship Id="rId7" Type="http://schemas.openxmlformats.org/officeDocument/2006/relationships/image" Target="../media/image4.png"/><Relationship Id="rId8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png"/><Relationship Id="rId4" Type="http://schemas.openxmlformats.org/officeDocument/2006/relationships/image" Target="../media/image2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7.png"/><Relationship Id="rId4" Type="http://schemas.openxmlformats.org/officeDocument/2006/relationships/image" Target="../media/image35.png"/><Relationship Id="rId5" Type="http://schemas.openxmlformats.org/officeDocument/2006/relationships/image" Target="../media/image2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9.jpg"/><Relationship Id="rId4" Type="http://schemas.openxmlformats.org/officeDocument/2006/relationships/image" Target="../media/image41.png"/><Relationship Id="rId5" Type="http://schemas.openxmlformats.org/officeDocument/2006/relationships/image" Target="../media/image30.jpg"/><Relationship Id="rId6" Type="http://schemas.openxmlformats.org/officeDocument/2006/relationships/image" Target="../media/image39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9.jpg"/><Relationship Id="rId4" Type="http://schemas.openxmlformats.org/officeDocument/2006/relationships/image" Target="../media/image41.png"/><Relationship Id="rId5" Type="http://schemas.openxmlformats.org/officeDocument/2006/relationships/image" Target="../media/image30.jpg"/><Relationship Id="rId6" Type="http://schemas.openxmlformats.org/officeDocument/2006/relationships/image" Target="../media/image39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9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3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 txBox="1"/>
          <p:nvPr>
            <p:ph type="ctrTitle"/>
          </p:nvPr>
        </p:nvSpPr>
        <p:spPr>
          <a:xfrm>
            <a:off x="1671075" y="52097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Welcome to the Labs</a:t>
            </a:r>
            <a:endParaRPr/>
          </a:p>
        </p:txBody>
      </p:sp>
      <p:sp>
        <p:nvSpPr>
          <p:cNvPr id="29" name="Google Shape;29;p1"/>
          <p:cNvSpPr txBox="1"/>
          <p:nvPr>
            <p:ph idx="1" type="subTitle"/>
          </p:nvPr>
        </p:nvSpPr>
        <p:spPr>
          <a:xfrm>
            <a:off x="492050" y="197350"/>
            <a:ext cx="7772400" cy="18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Hashing Functions</a:t>
            </a:r>
            <a:endParaRPr/>
          </a:p>
        </p:txBody>
      </p:sp>
      <p:sp>
        <p:nvSpPr>
          <p:cNvPr id="30" name="Google Shape;30;p1"/>
          <p:cNvSpPr txBox="1"/>
          <p:nvPr>
            <p:ph type="ctrTitle"/>
          </p:nvPr>
        </p:nvSpPr>
        <p:spPr>
          <a:xfrm>
            <a:off x="685800" y="20679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Welcome to the labs!</a:t>
            </a:r>
            <a:endParaRPr/>
          </a:p>
        </p:txBody>
      </p:sp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1175" y="3736875"/>
            <a:ext cx="2461650" cy="246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7e9d0387a_0_5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What is a Rainbow Table?</a:t>
            </a:r>
            <a:endParaRPr/>
          </a:p>
        </p:txBody>
      </p:sp>
      <p:sp>
        <p:nvSpPr>
          <p:cNvPr id="109" name="Google Shape;109;g127e9d0387a_0_5"/>
          <p:cNvSpPr txBox="1"/>
          <p:nvPr>
            <p:ph idx="1" type="body"/>
          </p:nvPr>
        </p:nvSpPr>
        <p:spPr>
          <a:xfrm>
            <a:off x="445150" y="1519188"/>
            <a:ext cx="8229600" cy="48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highlight>
                  <a:srgbClr val="FFFFFF"/>
                </a:highlight>
              </a:rPr>
              <a:t>How can we figure out a password?</a:t>
            </a:r>
            <a:endParaRPr sz="2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>
                <a:highlight>
                  <a:srgbClr val="FFFFFF"/>
                </a:highlight>
              </a:rPr>
              <a:t>Remember that we </a:t>
            </a:r>
            <a:r>
              <a:rPr b="1" lang="en-GB">
                <a:highlight>
                  <a:srgbClr val="FFFFFF"/>
                </a:highlight>
              </a:rPr>
              <a:t>can not</a:t>
            </a:r>
            <a:r>
              <a:rPr lang="en-GB">
                <a:highlight>
                  <a:srgbClr val="FFFFFF"/>
                </a:highlight>
              </a:rPr>
              <a:t> work backwards </a:t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>
                <a:highlight>
                  <a:srgbClr val="FFFFFF"/>
                </a:highlight>
              </a:rPr>
              <a:t>from a hash because they are </a:t>
            </a:r>
            <a:r>
              <a:rPr b="1" lang="en-GB">
                <a:highlight>
                  <a:srgbClr val="FFFFFF"/>
                </a:highlight>
              </a:rPr>
              <a:t>irreversible</a:t>
            </a:r>
            <a:endParaRPr b="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>
                <a:highlight>
                  <a:srgbClr val="FFFFFF"/>
                </a:highlight>
              </a:rPr>
              <a:t>But every unique string gives a unique hash</a:t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>
                <a:highlight>
                  <a:srgbClr val="FFFFFF"/>
                </a:highlight>
              </a:rPr>
              <a:t>(e.g. if you hash ‘apple’ it will always give the same hash)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>
                <a:highlight>
                  <a:srgbClr val="FFFFFF"/>
                </a:highlight>
              </a:rPr>
              <a:t>What if we work </a:t>
            </a:r>
            <a:r>
              <a:rPr b="1" lang="en-GB">
                <a:highlight>
                  <a:srgbClr val="FFFFFF"/>
                </a:highlight>
              </a:rPr>
              <a:t>forwards </a:t>
            </a:r>
            <a:r>
              <a:rPr lang="en-GB">
                <a:highlight>
                  <a:srgbClr val="FFFFFF"/>
                </a:highlight>
              </a:rPr>
              <a:t>instead?</a:t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>
                <a:highlight>
                  <a:srgbClr val="FFFFFF"/>
                </a:highlight>
              </a:rPr>
              <a:t>We could </a:t>
            </a:r>
            <a:r>
              <a:rPr b="1" lang="en-GB">
                <a:highlight>
                  <a:srgbClr val="FFFFFF"/>
                </a:highlight>
              </a:rPr>
              <a:t>guess</a:t>
            </a:r>
            <a:r>
              <a:rPr lang="en-GB">
                <a:highlight>
                  <a:srgbClr val="FFFFFF"/>
                </a:highlight>
              </a:rPr>
              <a:t> the password!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2fef54c60_0_7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What is a Rainbow Table?</a:t>
            </a:r>
            <a:endParaRPr/>
          </a:p>
        </p:txBody>
      </p:sp>
      <p:sp>
        <p:nvSpPr>
          <p:cNvPr id="115" name="Google Shape;115;g142fef54c60_0_7"/>
          <p:cNvSpPr txBox="1"/>
          <p:nvPr>
            <p:ph idx="1" type="body"/>
          </p:nvPr>
        </p:nvSpPr>
        <p:spPr>
          <a:xfrm>
            <a:off x="445150" y="1519188"/>
            <a:ext cx="8229600" cy="48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2300"/>
              <a:t>Plaintext password = </a:t>
            </a:r>
            <a:r>
              <a:rPr lang="en-GB" sz="2300">
                <a:solidFill>
                  <a:srgbClr val="8BBD5B"/>
                </a:solidFill>
              </a:rPr>
              <a:t>'apple' </a:t>
            </a:r>
            <a:r>
              <a:rPr lang="en-GB" sz="2300"/>
              <a:t>  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/>
              <a:t>hashed password = </a:t>
            </a:r>
            <a:r>
              <a:rPr lang="en-GB" sz="2300">
                <a:solidFill>
                  <a:srgbClr val="8BBD5B"/>
                </a:solidFill>
              </a:rPr>
              <a:t>b’\x1f8p\xbe'OlI\xb3\xe3\x1a\x0cg(\x95\x7f’</a:t>
            </a:r>
            <a:endParaRPr sz="2300">
              <a:solidFill>
                <a:srgbClr val="8BBD5B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highlight>
                <a:srgbClr val="FFFFFF"/>
              </a:highlight>
            </a:endParaRPr>
          </a:p>
        </p:txBody>
      </p:sp>
      <p:pic>
        <p:nvPicPr>
          <p:cNvPr id="116" name="Google Shape;116;g142fef54c60_0_7"/>
          <p:cNvPicPr preferRelativeResize="0"/>
          <p:nvPr/>
        </p:nvPicPr>
        <p:blipFill rotWithShape="1">
          <a:blip r:embed="rId3">
            <a:alphaModFix/>
          </a:blip>
          <a:srcRect b="0" l="12884" r="0" t="2666"/>
          <a:stretch/>
        </p:blipFill>
        <p:spPr>
          <a:xfrm>
            <a:off x="6948375" y="4570050"/>
            <a:ext cx="1617900" cy="16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7e9d0387a_0_11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What is a Rainbow Table?</a:t>
            </a:r>
            <a:endParaRPr/>
          </a:p>
        </p:txBody>
      </p:sp>
      <p:sp>
        <p:nvSpPr>
          <p:cNvPr id="122" name="Google Shape;122;g127e9d0387a_0_11"/>
          <p:cNvSpPr txBox="1"/>
          <p:nvPr>
            <p:ph idx="1" type="body"/>
          </p:nvPr>
        </p:nvSpPr>
        <p:spPr>
          <a:xfrm>
            <a:off x="445150" y="1519188"/>
            <a:ext cx="8229600" cy="48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highlight>
                  <a:srgbClr val="FFFFFF"/>
                </a:highlight>
              </a:rPr>
              <a:t>We can make </a:t>
            </a:r>
            <a:r>
              <a:rPr b="1" lang="en-GB" sz="2400">
                <a:highlight>
                  <a:srgbClr val="FFFFFF"/>
                </a:highlight>
              </a:rPr>
              <a:t>a lot</a:t>
            </a:r>
            <a:r>
              <a:rPr lang="en-GB" sz="2400">
                <a:highlight>
                  <a:srgbClr val="FFFFFF"/>
                </a:highlight>
              </a:rPr>
              <a:t> of guesses!</a:t>
            </a:r>
            <a:endParaRPr sz="2400"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highlight>
                  <a:srgbClr val="FFFFFF"/>
                </a:highlight>
              </a:rPr>
              <a:t>A </a:t>
            </a:r>
            <a:r>
              <a:rPr b="1" lang="en-GB">
                <a:highlight>
                  <a:srgbClr val="FFFFFF"/>
                </a:highlight>
              </a:rPr>
              <a:t>rainbow table</a:t>
            </a:r>
            <a:r>
              <a:rPr lang="en-GB">
                <a:highlight>
                  <a:srgbClr val="FFFFFF"/>
                </a:highlight>
              </a:rPr>
              <a:t> is a collection of a lot of possible passwords</a:t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highlight>
                  <a:srgbClr val="FFFFFF"/>
                </a:highlight>
              </a:rPr>
              <a:t>and their hashes</a:t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highlight>
                  <a:srgbClr val="FFFFFF"/>
                </a:highlight>
              </a:rPr>
              <a:t>It makes sense to use the </a:t>
            </a:r>
            <a:r>
              <a:rPr b="1" lang="en-GB">
                <a:highlight>
                  <a:srgbClr val="FFFFFF"/>
                </a:highlight>
              </a:rPr>
              <a:t>most common passwords</a:t>
            </a:r>
            <a:r>
              <a:rPr lang="en-GB">
                <a:highlight>
                  <a:srgbClr val="FFFFFF"/>
                </a:highlight>
              </a:rPr>
              <a:t> in the table</a:t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highlight>
                  <a:srgbClr val="FFFFFF"/>
                </a:highlight>
              </a:rPr>
              <a:t>This will help you break into the most accounts!</a:t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highlight>
                  <a:srgbClr val="FFFFFF"/>
                </a:highlight>
              </a:rPr>
              <a:t>Rainbow tables show you </a:t>
            </a:r>
            <a:r>
              <a:rPr b="1" lang="en-GB">
                <a:highlight>
                  <a:srgbClr val="FFFFFF"/>
                </a:highlight>
              </a:rPr>
              <a:t>“the entire spectrum of possibilities”.</a:t>
            </a:r>
            <a:endParaRPr b="1">
              <a:highlight>
                <a:srgbClr val="FFFFFF"/>
              </a:highlight>
            </a:endParaRPr>
          </a:p>
          <a:p>
            <a:pPr indent="4572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4572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4572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u="sng">
                <a:solidFill>
                  <a:srgbClr val="0000FF"/>
                </a:solidFill>
                <a:highlight>
                  <a:srgbClr val="FFFFFF"/>
                </a:highlight>
              </a:rPr>
              <a:t>https://stackoverflow.com/questions/5051608/why-is-it-called-rainbow-table</a:t>
            </a:r>
            <a:endParaRPr sz="1200" u="sng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e5db6ee97_0_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Let's Crack a password</a:t>
            </a:r>
            <a:endParaRPr/>
          </a:p>
        </p:txBody>
      </p:sp>
      <p:sp>
        <p:nvSpPr>
          <p:cNvPr id="128" name="Google Shape;128;g13e5db6ee97_0_0"/>
          <p:cNvSpPr txBox="1"/>
          <p:nvPr>
            <p:ph idx="1" type="body"/>
          </p:nvPr>
        </p:nvSpPr>
        <p:spPr>
          <a:xfrm>
            <a:off x="445150" y="1442988"/>
            <a:ext cx="8229600" cy="48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/>
              <a:t>We've discovered a list of leaked password hashes.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/>
              <a:t>Let's try and crack one of them with a rainbow table!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/>
              <a:t>What's the plaintext of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8BBD5B"/>
                </a:solidFill>
              </a:rPr>
              <a:t>b'\xe8\x07\xf1\xfc\xf8-\x13/\x9b\xb0\x18\xcag8\xa1\x9f'</a:t>
            </a:r>
            <a:endParaRPr>
              <a:solidFill>
                <a:srgbClr val="8BBD5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9" name="Google Shape;129;g13e5db6ee9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3525" y="1721850"/>
            <a:ext cx="2521226" cy="198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2fef54c60_0_24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Our rainbow table</a:t>
            </a:r>
            <a:endParaRPr/>
          </a:p>
        </p:txBody>
      </p:sp>
      <p:graphicFrame>
        <p:nvGraphicFramePr>
          <p:cNvPr id="135" name="Google Shape;135;g142fef54c60_0_24"/>
          <p:cNvGraphicFramePr/>
          <p:nvPr/>
        </p:nvGraphicFramePr>
        <p:xfrm>
          <a:off x="360525" y="182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{9749C51B-21CB-42BE-BDDC-93018F33E3FB}</a:tableStyleId>
              </a:tblPr>
              <a:tblGrid>
                <a:gridCol w="2072100"/>
                <a:gridCol w="6350850"/>
              </a:tblGrid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Plaintext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Hashes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b'_M\xcc;Z\xa7e\xd6\x1d\x83'\xde\xb8\x82\xcf\x99'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password123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/>
                        <a:t>b'H,\x81\x1d\xa5\xd5\xb4\xbcmI\x7f\xfa\x98I\x1e8'</a:t>
                      </a:r>
                      <a:endParaRPr sz="1400" u="none" cap="none" strike="noStrike"/>
                    </a:p>
                  </a:txBody>
                  <a:tcPr marT="108000" marB="0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p@ssw0rd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b'\x0f5\x97@\xbd\x1c\xda\x99O\x8bU3\x0c\x86\xd8E'</a:t>
                      </a:r>
                      <a:endParaRPr sz="1400" u="none" cap="none" strike="noStrike"/>
                    </a:p>
                  </a:txBody>
                  <a:tcPr marT="108000" marB="0" marR="91425" marL="91425"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1234567890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b'\xe8\x07\xf1\xfc\xf8-\x13/\x9b\xb0\x18\xcag8\xa1\x9f'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b'\xd8W\x8e\xdf\x84X\xce\x06\xfb\xc5\xbbv\xa5\x8c\\\xa4'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qwerty123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b'?\xc0\xa7\xac\xf0\x87\xf5I\xac+&amp;k\xaf\x94\xb8\xb1'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2fef54c60_1_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Let's Crack a password</a:t>
            </a:r>
            <a:endParaRPr/>
          </a:p>
        </p:txBody>
      </p:sp>
      <p:graphicFrame>
        <p:nvGraphicFramePr>
          <p:cNvPr id="141" name="Google Shape;141;g142fef54c60_1_0"/>
          <p:cNvGraphicFramePr/>
          <p:nvPr/>
        </p:nvGraphicFramePr>
        <p:xfrm>
          <a:off x="360525" y="310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{9749C51B-21CB-42BE-BDDC-93018F33E3FB}</a:tableStyleId>
              </a:tblPr>
              <a:tblGrid>
                <a:gridCol w="2072100"/>
                <a:gridCol w="6350850"/>
              </a:tblGrid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Plaintext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Hashes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b'_M\xcc;Z\xa7e\xd6\x1d\x83'\xde\xb8\x82\xcf\x99'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password123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/>
                        <a:t>b'H,\x81\x1d\xa5\xd5\xb4\xbcmI\x7f\xfa\x98I\x1e8'</a:t>
                      </a:r>
                      <a:endParaRPr sz="1400" u="none" cap="none" strike="noStrike"/>
                    </a:p>
                  </a:txBody>
                  <a:tcPr marT="108000" marB="0" marR="91425" marL="91425">
                    <a:solidFill>
                      <a:schemeClr val="lt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p@ssw0rd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b'\x0f5\x97@\xbd\x1c\xda\x99O\x8bU3\x0c\x86\xd8E'</a:t>
                      </a:r>
                      <a:endParaRPr sz="1400" u="none" cap="none" strike="noStrike"/>
                    </a:p>
                  </a:txBody>
                  <a:tcPr marT="108000" marB="0" marR="91425" marL="91425">
                    <a:solidFill>
                      <a:srgbClr val="FFFFFF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1234567890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b'\xe8\x07\xf1\xfc\xf8-\x13/\x9b\xb0\x18\xcag8\xa1\x9f'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b'\xd8W\x8e\xdf\x84X\xce\x06\xfb\xc5\xbbv\xa5\x8c\\\xa4'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qwerty123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b'?\xc0\xa7\xac\xf0\x87\xf5I\xac+&amp;k\xaf\x94\xb8\xb1'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42" name="Google Shape;142;g142fef54c60_1_0"/>
          <p:cNvSpPr txBox="1"/>
          <p:nvPr/>
        </p:nvSpPr>
        <p:spPr>
          <a:xfrm>
            <a:off x="610500" y="1628800"/>
            <a:ext cx="7923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Hash to crack: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b'\xe8\x07\xf1\xfc\xf8-\x13/\x9b\xb0\x18\xcag8\xa1\x9f'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these match?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142fef54c60_1_0"/>
          <p:cNvSpPr/>
          <p:nvPr/>
        </p:nvSpPr>
        <p:spPr>
          <a:xfrm>
            <a:off x="2360800" y="1706800"/>
            <a:ext cx="59322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142fef54c60_1_0"/>
          <p:cNvSpPr/>
          <p:nvPr/>
        </p:nvSpPr>
        <p:spPr>
          <a:xfrm>
            <a:off x="2477650" y="3573075"/>
            <a:ext cx="59322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42fef54c60_0_333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lt1"/>
                </a:solidFill>
              </a:rPr>
              <a:t>Let's Crack a password</a:t>
            </a:r>
            <a:endParaRPr/>
          </a:p>
        </p:txBody>
      </p:sp>
      <p:graphicFrame>
        <p:nvGraphicFramePr>
          <p:cNvPr id="150" name="Google Shape;150;g142fef54c60_0_333"/>
          <p:cNvGraphicFramePr/>
          <p:nvPr/>
        </p:nvGraphicFramePr>
        <p:xfrm>
          <a:off x="360525" y="310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{9749C51B-21CB-42BE-BDDC-93018F33E3FB}</a:tableStyleId>
              </a:tblPr>
              <a:tblGrid>
                <a:gridCol w="2072100"/>
                <a:gridCol w="6350850"/>
              </a:tblGrid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Plaintext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Hashes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b'_M\xcc;Z\xa7e\xd6\x1d\x83'\xde\xb8\x82\xcf\x99'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password123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/>
                        <a:t>b'H,\x81\x1d\xa5\xd5\xb4\xbcmI\x7f\xfa\x98I\x1e8'</a:t>
                      </a:r>
                      <a:endParaRPr sz="1400" u="none" cap="none" strike="noStrike"/>
                    </a:p>
                  </a:txBody>
                  <a:tcPr marT="108000" marB="0" marR="91425" marL="91425">
                    <a:solidFill>
                      <a:schemeClr val="lt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p@ssw0rd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b'\x0f5\x97@\xbd\x1c\xda\x99O\x8bU3\x0c\x86\xd8E'</a:t>
                      </a:r>
                      <a:endParaRPr sz="1400" u="none" cap="none" strike="noStrike"/>
                    </a:p>
                  </a:txBody>
                  <a:tcPr marT="108000" marB="0" marR="91425" marL="91425">
                    <a:solidFill>
                      <a:srgbClr val="FFFFFF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1234567890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b'\xe8\x07\xf1\xfc\xf8-\x13/\x9b\xb0\x18\xcag8\xa1\x9f'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b'\xd8W\x8e\xdf\x84X\xce\x06\xfb\xc5\xbbv\xa5\x8c\\\xa4'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qwerty123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b'?\xc0\xa7\xac\xf0\x87\xf5I\xac+&amp;k\xaf\x94\xb8\xb1'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51" name="Google Shape;151;g142fef54c60_0_333"/>
          <p:cNvSpPr txBox="1"/>
          <p:nvPr/>
        </p:nvSpPr>
        <p:spPr>
          <a:xfrm>
            <a:off x="610500" y="1628800"/>
            <a:ext cx="7923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Hash to crack: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b'\xe8\x07\xf1\xfc\xf8-\x13/\x9b\xb0\x18\xcag8\xa1\x9f'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these match? No, let's try the next one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142fef54c60_0_333"/>
          <p:cNvSpPr/>
          <p:nvPr/>
        </p:nvSpPr>
        <p:spPr>
          <a:xfrm>
            <a:off x="2360800" y="1706800"/>
            <a:ext cx="59322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142fef54c60_0_333"/>
          <p:cNvSpPr/>
          <p:nvPr/>
        </p:nvSpPr>
        <p:spPr>
          <a:xfrm>
            <a:off x="2477650" y="3573075"/>
            <a:ext cx="59322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42fef54c60_0_341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lt1"/>
                </a:solidFill>
              </a:rPr>
              <a:t>Let's Crack a password</a:t>
            </a:r>
            <a:endParaRPr/>
          </a:p>
        </p:txBody>
      </p:sp>
      <p:graphicFrame>
        <p:nvGraphicFramePr>
          <p:cNvPr id="159" name="Google Shape;159;g142fef54c60_0_341"/>
          <p:cNvGraphicFramePr/>
          <p:nvPr/>
        </p:nvGraphicFramePr>
        <p:xfrm>
          <a:off x="360525" y="310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{9749C51B-21CB-42BE-BDDC-93018F33E3FB}</a:tableStyleId>
              </a:tblPr>
              <a:tblGrid>
                <a:gridCol w="2072100"/>
                <a:gridCol w="6350850"/>
              </a:tblGrid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Plaintext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Hashes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b'_M\xcc;Z\xa7e\xd6\x1d\x83'\xde\xb8\x82\xcf\x99'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password123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/>
                        <a:t>b'H,\x81\x1d\xa5\xd5\xb4\xbcmI\x7f\xfa\x98I\x1e8'</a:t>
                      </a:r>
                      <a:endParaRPr sz="1400" u="none" cap="none" strike="noStrike"/>
                    </a:p>
                  </a:txBody>
                  <a:tcPr marT="108000" marB="0" marR="91425" marL="91425">
                    <a:solidFill>
                      <a:schemeClr val="lt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p@ssw0rd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b'\x0f5\x97@\xbd\x1c\xda\x99O\x8bU3\x0c\x86\xd8E'</a:t>
                      </a:r>
                      <a:endParaRPr sz="1400" u="none" cap="none" strike="noStrike"/>
                    </a:p>
                  </a:txBody>
                  <a:tcPr marT="108000" marB="0" marR="91425" marL="91425">
                    <a:solidFill>
                      <a:srgbClr val="FFFFFF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1234567890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b'\xe8\x07\xf1\xfc\xf8-\x13/\x9b\xb0\x18\xcag8\xa1\x9f'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b'\xd8W\x8e\xdf\x84X\xce\x06\xfb\xc5\xbbv\xa5\x8c\\\xa4'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qwerty123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b'?\xc0\xa7\xac\xf0\x87\xf5I\xac+&amp;k\xaf\x94\xb8\xb1'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60" name="Google Shape;160;g142fef54c60_0_341"/>
          <p:cNvSpPr txBox="1"/>
          <p:nvPr/>
        </p:nvSpPr>
        <p:spPr>
          <a:xfrm>
            <a:off x="610500" y="1628800"/>
            <a:ext cx="7923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Hash to crack: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b'\xe8\x07\xf1\xfc\xf8-\x13/\x9b\xb0\x18\xcag8\xa1\x9f'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these match?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142fef54c60_0_341"/>
          <p:cNvSpPr/>
          <p:nvPr/>
        </p:nvSpPr>
        <p:spPr>
          <a:xfrm>
            <a:off x="2360800" y="1706800"/>
            <a:ext cx="59322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142fef54c60_0_341"/>
          <p:cNvSpPr/>
          <p:nvPr/>
        </p:nvSpPr>
        <p:spPr>
          <a:xfrm>
            <a:off x="2477650" y="4030275"/>
            <a:ext cx="59322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42fef54c60_0_349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lt1"/>
                </a:solidFill>
              </a:rPr>
              <a:t>Let's Crack a password</a:t>
            </a:r>
            <a:endParaRPr/>
          </a:p>
        </p:txBody>
      </p:sp>
      <p:graphicFrame>
        <p:nvGraphicFramePr>
          <p:cNvPr id="168" name="Google Shape;168;g142fef54c60_0_349"/>
          <p:cNvGraphicFramePr/>
          <p:nvPr/>
        </p:nvGraphicFramePr>
        <p:xfrm>
          <a:off x="360525" y="310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{9749C51B-21CB-42BE-BDDC-93018F33E3FB}</a:tableStyleId>
              </a:tblPr>
              <a:tblGrid>
                <a:gridCol w="2072100"/>
                <a:gridCol w="6350850"/>
              </a:tblGrid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Plaintext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Hashes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b'_M\xcc;Z\xa7e\xd6\x1d\x83'\xde\xb8\x82\xcf\x99'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password123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/>
                        <a:t>b'H,\x81\x1d\xa5\xd5\xb4\xbcmI\x7f\xfa\x98I\x1e8'</a:t>
                      </a:r>
                      <a:endParaRPr sz="1400" u="none" cap="none" strike="noStrike"/>
                    </a:p>
                  </a:txBody>
                  <a:tcPr marT="108000" marB="0" marR="91425" marL="91425">
                    <a:solidFill>
                      <a:schemeClr val="lt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p@ssw0rd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b'\x0f5\x97@\xbd\x1c\xda\x99O\x8bU3\x0c\x86\xd8E'</a:t>
                      </a:r>
                      <a:endParaRPr sz="1400" u="none" cap="none" strike="noStrike"/>
                    </a:p>
                  </a:txBody>
                  <a:tcPr marT="108000" marB="0" marR="91425" marL="91425">
                    <a:solidFill>
                      <a:srgbClr val="FFFFFF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1234567890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b'\xe8\x07\xf1\xfc\xf8-\x13/\x9b\xb0\x18\xcag8\xa1\x9f'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b'\xd8W\x8e\xdf\x84X\xce\x06\xfb\xc5\xbbv\xa5\x8c\\\xa4'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qwerty123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b'?\xc0\xa7\xac\xf0\x87\xf5I\xac+&amp;k\xaf\x94\xb8\xb1'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69" name="Google Shape;169;g142fef54c60_0_349"/>
          <p:cNvSpPr txBox="1"/>
          <p:nvPr/>
        </p:nvSpPr>
        <p:spPr>
          <a:xfrm>
            <a:off x="610500" y="1628800"/>
            <a:ext cx="7923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Hash to crack: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b'\xe8\x07\xf1\xfc\xf8-\x13/\x9b\xb0\x18\xcag8\xa1\x9f'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these match? No, let's try the next one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42fef54c60_0_349"/>
          <p:cNvSpPr/>
          <p:nvPr/>
        </p:nvSpPr>
        <p:spPr>
          <a:xfrm>
            <a:off x="2360800" y="1706800"/>
            <a:ext cx="59322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142fef54c60_0_349"/>
          <p:cNvSpPr/>
          <p:nvPr/>
        </p:nvSpPr>
        <p:spPr>
          <a:xfrm>
            <a:off x="2477650" y="4030275"/>
            <a:ext cx="59322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42fef54c60_0_357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lt1"/>
                </a:solidFill>
              </a:rPr>
              <a:t>Let's Crack a password</a:t>
            </a:r>
            <a:endParaRPr/>
          </a:p>
        </p:txBody>
      </p:sp>
      <p:graphicFrame>
        <p:nvGraphicFramePr>
          <p:cNvPr id="177" name="Google Shape;177;g142fef54c60_0_357"/>
          <p:cNvGraphicFramePr/>
          <p:nvPr/>
        </p:nvGraphicFramePr>
        <p:xfrm>
          <a:off x="360525" y="310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{9749C51B-21CB-42BE-BDDC-93018F33E3FB}</a:tableStyleId>
              </a:tblPr>
              <a:tblGrid>
                <a:gridCol w="2072100"/>
                <a:gridCol w="6350850"/>
              </a:tblGrid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Plaintext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Hashes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b'_M\xcc;Z\xa7e\xd6\x1d\x83'\xde\xb8\x82\xcf\x99'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password123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/>
                        <a:t>b'H,\x81\x1d\xa5\xd5\xb4\xbcmI\x7f\xfa\x98I\x1e8'</a:t>
                      </a:r>
                      <a:endParaRPr sz="1400" u="none" cap="none" strike="noStrike"/>
                    </a:p>
                  </a:txBody>
                  <a:tcPr marT="108000" marB="0" marR="91425" marL="91425">
                    <a:solidFill>
                      <a:schemeClr val="lt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p@ssw0rd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b'\x0f5\x97@\xbd\x1c\xda\x99O\x8bU3\x0c\x86\xd8E'</a:t>
                      </a:r>
                      <a:endParaRPr sz="1400" u="none" cap="none" strike="noStrike"/>
                    </a:p>
                  </a:txBody>
                  <a:tcPr marT="108000" marB="0" marR="91425" marL="91425">
                    <a:solidFill>
                      <a:srgbClr val="FFFFFF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1234567890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b'\xe8\x07\xf1\xfc\xf8-\x13/\x9b\xb0\x18\xcag8\xa1\x9f'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b'\xd8W\x8e\xdf\x84X\xce\x06\xfb\xc5\xbbv\xa5\x8c\\\xa4'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qwerty123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b'?\xc0\xa7\xac\xf0\x87\xf5I\xac+&amp;k\xaf\x94\xb8\xb1'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78" name="Google Shape;178;g142fef54c60_0_357"/>
          <p:cNvSpPr txBox="1"/>
          <p:nvPr/>
        </p:nvSpPr>
        <p:spPr>
          <a:xfrm>
            <a:off x="610500" y="1628800"/>
            <a:ext cx="7923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Hash to crack: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b'\xe8\x07\xf1\xfc\xf8-\x13/\x9b\xb0\x18\xcag8\xa1\x9f'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these match?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142fef54c60_0_357"/>
          <p:cNvSpPr/>
          <p:nvPr/>
        </p:nvSpPr>
        <p:spPr>
          <a:xfrm>
            <a:off x="2360800" y="1706800"/>
            <a:ext cx="59322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42fef54c60_0_357"/>
          <p:cNvSpPr/>
          <p:nvPr/>
        </p:nvSpPr>
        <p:spPr>
          <a:xfrm>
            <a:off x="2477650" y="4487475"/>
            <a:ext cx="59322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/>
          <p:nvPr>
            <p:ph type="ctrTitle"/>
          </p:nvPr>
        </p:nvSpPr>
        <p:spPr>
          <a:xfrm>
            <a:off x="793300" y="2024481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Who are the tutors?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42fef54c60_0_365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lt1"/>
                </a:solidFill>
              </a:rPr>
              <a:t>Let's Crack a password</a:t>
            </a:r>
            <a:endParaRPr/>
          </a:p>
        </p:txBody>
      </p:sp>
      <p:graphicFrame>
        <p:nvGraphicFramePr>
          <p:cNvPr id="186" name="Google Shape;186;g142fef54c60_0_365"/>
          <p:cNvGraphicFramePr/>
          <p:nvPr/>
        </p:nvGraphicFramePr>
        <p:xfrm>
          <a:off x="360525" y="310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{9749C51B-21CB-42BE-BDDC-93018F33E3FB}</a:tableStyleId>
              </a:tblPr>
              <a:tblGrid>
                <a:gridCol w="2072100"/>
                <a:gridCol w="6350850"/>
              </a:tblGrid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Plaintext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Hashes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b'_M\xcc;Z\xa7e\xd6\x1d\x83'\xde\xb8\x82\xcf\x99'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password123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/>
                        <a:t>b'H,\x81\x1d\xa5\xd5\xb4\xbcmI\x7f\xfa\x98I\x1e8'</a:t>
                      </a:r>
                      <a:endParaRPr sz="1400" u="none" cap="none" strike="noStrike"/>
                    </a:p>
                  </a:txBody>
                  <a:tcPr marT="108000" marB="0" marR="91425" marL="91425">
                    <a:solidFill>
                      <a:schemeClr val="lt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p@ssw0rd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b'\x0f5\x97@\xbd\x1c\xda\x99O\x8bU3\x0c\x86\xd8E'</a:t>
                      </a:r>
                      <a:endParaRPr sz="1400" u="none" cap="none" strike="noStrike"/>
                    </a:p>
                  </a:txBody>
                  <a:tcPr marT="108000" marB="0" marR="91425" marL="91425">
                    <a:solidFill>
                      <a:srgbClr val="FFFFFF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1234567890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b'\xe8\x07\xf1\xfc\xf8-\x13/\x9b\xb0\x18\xcag8\xa1\x9f'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b'\xd8W\x8e\xdf\x84X\xce\x06\xfb\xc5\xbbv\xa5\x8c\\\xa4'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qwerty123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b'?\xc0\xa7\xac\xf0\x87\xf5I\xac+&amp;k\xaf\x94\xb8\xb1'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87" name="Google Shape;187;g142fef54c60_0_365"/>
          <p:cNvSpPr txBox="1"/>
          <p:nvPr/>
        </p:nvSpPr>
        <p:spPr>
          <a:xfrm>
            <a:off x="610500" y="1628800"/>
            <a:ext cx="7923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Hash to crack: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b'\xe8\x07\xf1\xfc\xf8-\x13/\x9b\xb0\x18\xcag8\xa1\x9f'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these match? No, let's try the next one.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42fef54c60_0_365"/>
          <p:cNvSpPr/>
          <p:nvPr/>
        </p:nvSpPr>
        <p:spPr>
          <a:xfrm>
            <a:off x="2360800" y="1706800"/>
            <a:ext cx="59322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42fef54c60_0_365"/>
          <p:cNvSpPr/>
          <p:nvPr/>
        </p:nvSpPr>
        <p:spPr>
          <a:xfrm>
            <a:off x="2477650" y="4487475"/>
            <a:ext cx="59322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42fef54c60_0_373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lt1"/>
                </a:solidFill>
              </a:rPr>
              <a:t>Let's Crack a password</a:t>
            </a:r>
            <a:endParaRPr/>
          </a:p>
        </p:txBody>
      </p:sp>
      <p:graphicFrame>
        <p:nvGraphicFramePr>
          <p:cNvPr id="195" name="Google Shape;195;g142fef54c60_0_373"/>
          <p:cNvGraphicFramePr/>
          <p:nvPr/>
        </p:nvGraphicFramePr>
        <p:xfrm>
          <a:off x="360525" y="310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{9749C51B-21CB-42BE-BDDC-93018F33E3FB}</a:tableStyleId>
              </a:tblPr>
              <a:tblGrid>
                <a:gridCol w="2072100"/>
                <a:gridCol w="6350850"/>
              </a:tblGrid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Plaintext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Hashes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b'_M\xcc;Z\xa7e\xd6\x1d\x83'\xde\xb8\x82\xcf\x99'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password123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/>
                        <a:t>b'H,\x81\x1d\xa5\xd5\xb4\xbcmI\x7f\xfa\x98I\x1e8'</a:t>
                      </a:r>
                      <a:endParaRPr sz="1400" u="none" cap="none" strike="noStrike"/>
                    </a:p>
                  </a:txBody>
                  <a:tcPr marT="108000" marB="0" marR="91425" marL="91425">
                    <a:solidFill>
                      <a:schemeClr val="lt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p@ssw0rd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b'\x0f5\x97@\xbd\x1c\xda\x99O\x8bU3\x0c\x86\xd8E'</a:t>
                      </a:r>
                      <a:endParaRPr sz="1400" u="none" cap="none" strike="noStrike"/>
                    </a:p>
                  </a:txBody>
                  <a:tcPr marT="108000" marB="0" marR="91425" marL="91425">
                    <a:solidFill>
                      <a:srgbClr val="FFFFFF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1234567890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b'\xe8\x07\xf1\xfc\xf8-\x13/\x9b\xb0\x18\xcag8\xa1\x9f'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b'\xd8W\x8e\xdf\x84X\xce\x06\xfb\xc5\xbbv\xa5\x8c\\\xa4'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qwerty123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b'?\xc0\xa7\xac\xf0\x87\xf5I\xac+&amp;k\xaf\x94\xb8\xb1'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96" name="Google Shape;196;g142fef54c60_0_373"/>
          <p:cNvSpPr txBox="1"/>
          <p:nvPr/>
        </p:nvSpPr>
        <p:spPr>
          <a:xfrm>
            <a:off x="610500" y="1628800"/>
            <a:ext cx="7923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Hash to crack: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b'\xe8\x07\xf1\xfc\xf8-\x13/\x9b\xb0\x18\xcag8\xa1\x9f'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these match?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42fef54c60_0_373"/>
          <p:cNvSpPr/>
          <p:nvPr/>
        </p:nvSpPr>
        <p:spPr>
          <a:xfrm>
            <a:off x="2360800" y="1706800"/>
            <a:ext cx="59322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42fef54c60_0_373"/>
          <p:cNvSpPr/>
          <p:nvPr/>
        </p:nvSpPr>
        <p:spPr>
          <a:xfrm>
            <a:off x="2477650" y="4944675"/>
            <a:ext cx="59322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42fef54c60_0_381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lt1"/>
                </a:solidFill>
              </a:rPr>
              <a:t>Let's Crack a password</a:t>
            </a:r>
            <a:endParaRPr/>
          </a:p>
        </p:txBody>
      </p:sp>
      <p:graphicFrame>
        <p:nvGraphicFramePr>
          <p:cNvPr id="204" name="Google Shape;204;g142fef54c60_0_381"/>
          <p:cNvGraphicFramePr/>
          <p:nvPr/>
        </p:nvGraphicFramePr>
        <p:xfrm>
          <a:off x="360525" y="310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{9749C51B-21CB-42BE-BDDC-93018F33E3FB}</a:tableStyleId>
              </a:tblPr>
              <a:tblGrid>
                <a:gridCol w="2072100"/>
                <a:gridCol w="6350850"/>
              </a:tblGrid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Plaintext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Hashes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b'_M\xcc;Z\xa7e\xd6\x1d\x83'\xde\xb8\x82\xcf\x99'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password123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/>
                        <a:t>b'H,\x81\x1d\xa5\xd5\xb4\xbcmI\x7f\xfa\x98I\x1e8'</a:t>
                      </a:r>
                      <a:endParaRPr sz="1400" u="none" cap="none" strike="noStrike"/>
                    </a:p>
                  </a:txBody>
                  <a:tcPr marT="108000" marB="0" marR="91425" marL="91425">
                    <a:solidFill>
                      <a:schemeClr val="lt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p@ssw0rd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b'\x0f5\x97@\xbd\x1c\xda\x99O\x8bU3\x0c\x86\xd8E'</a:t>
                      </a:r>
                      <a:endParaRPr sz="1400" u="none" cap="none" strike="noStrike"/>
                    </a:p>
                  </a:txBody>
                  <a:tcPr marT="108000" marB="0" marR="91425" marL="91425">
                    <a:solidFill>
                      <a:srgbClr val="FFFFFF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1234567890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b'\xe8\x07\xf1\xfc\xf8-\x13/\x9b\xb0\x18\xcag8\xa1\x9f'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b'\xd8W\x8e\xdf\x84X\xce\x06\xfb\xc5\xbbv\xa5\x8c\\\xa4'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qwerty123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b'?\xc0\xa7\xac\xf0\x87\xf5I\xac+&amp;k\xaf\x94\xb8\xb1'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05" name="Google Shape;205;g142fef54c60_0_381"/>
          <p:cNvSpPr txBox="1"/>
          <p:nvPr/>
        </p:nvSpPr>
        <p:spPr>
          <a:xfrm>
            <a:off x="610500" y="1628800"/>
            <a:ext cx="7923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Hash to crack: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b'\xe8\x07\xf1\xfc\xf8-\x13/\x9b\xb0\x18\xcag8\xa1\x9f'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these match? Yes!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we can get the plaintext.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142fef54c60_0_381"/>
          <p:cNvSpPr/>
          <p:nvPr/>
        </p:nvSpPr>
        <p:spPr>
          <a:xfrm>
            <a:off x="2360800" y="1706800"/>
            <a:ext cx="59322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142fef54c60_0_381"/>
          <p:cNvSpPr/>
          <p:nvPr/>
        </p:nvSpPr>
        <p:spPr>
          <a:xfrm>
            <a:off x="2477650" y="4944675"/>
            <a:ext cx="59322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42fef54c60_0_389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lt1"/>
                </a:solidFill>
              </a:rPr>
              <a:t>Let's Crack a password</a:t>
            </a:r>
            <a:endParaRPr/>
          </a:p>
        </p:txBody>
      </p:sp>
      <p:graphicFrame>
        <p:nvGraphicFramePr>
          <p:cNvPr id="213" name="Google Shape;213;g142fef54c60_0_389"/>
          <p:cNvGraphicFramePr/>
          <p:nvPr/>
        </p:nvGraphicFramePr>
        <p:xfrm>
          <a:off x="360525" y="310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{9749C51B-21CB-42BE-BDDC-93018F33E3FB}</a:tableStyleId>
              </a:tblPr>
              <a:tblGrid>
                <a:gridCol w="2072100"/>
                <a:gridCol w="6350850"/>
              </a:tblGrid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Plaintext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Hashes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b'_M\xcc;Z\xa7e\xd6\x1d\x83'\xde\xb8\x82\xcf\x99'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password123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/>
                        <a:t>b'H,\x81\x1d\xa5\xd5\xb4\xbcmI\x7f\xfa\x98I\x1e8'</a:t>
                      </a:r>
                      <a:endParaRPr sz="1400" u="none" cap="none" strike="noStrike"/>
                    </a:p>
                  </a:txBody>
                  <a:tcPr marT="108000" marB="0" marR="91425" marL="91425">
                    <a:solidFill>
                      <a:schemeClr val="lt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p@ssw0rd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b'\x0f5\x97@\xbd\x1c\xda\x99O\x8bU3\x0c\x86\xd8E'</a:t>
                      </a:r>
                      <a:endParaRPr sz="1400" u="none" cap="none" strike="noStrike"/>
                    </a:p>
                  </a:txBody>
                  <a:tcPr marT="108000" marB="0" marR="91425" marL="91425">
                    <a:solidFill>
                      <a:srgbClr val="FFFFFF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1234567890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b'\xe8\x07\xf1\xfc\xf8-\x13/\x9b\xb0\x18\xcag8\xa1\x9f'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b'\xd8W\x8e\xdf\x84X\xce\x06\xfb\xc5\xbbv\xa5\x8c\\\xa4'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qwerty123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b'?\xc0\xa7\xac\xf0\x87\xf5I\xac+&amp;k\xaf\x94\xb8\xb1'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800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14" name="Google Shape;214;g142fef54c60_0_389"/>
          <p:cNvSpPr txBox="1"/>
          <p:nvPr/>
        </p:nvSpPr>
        <p:spPr>
          <a:xfrm>
            <a:off x="610500" y="1628800"/>
            <a:ext cx="7923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Hash to crack: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b'\xe8\x07\xf1\xfc\xf8-\x13/\x9b\xb0\x18\xcag8\xa1\x9f'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these match? Yes!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we can get the plaintext. It's 1234567890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42fef54c60_0_389"/>
          <p:cNvSpPr/>
          <p:nvPr/>
        </p:nvSpPr>
        <p:spPr>
          <a:xfrm>
            <a:off x="2360800" y="1706800"/>
            <a:ext cx="59322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142fef54c60_0_389"/>
          <p:cNvSpPr/>
          <p:nvPr/>
        </p:nvSpPr>
        <p:spPr>
          <a:xfrm>
            <a:off x="409500" y="4919275"/>
            <a:ext cx="12765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42fef54c60_0_162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Choosing passwords</a:t>
            </a:r>
            <a:endParaRPr/>
          </a:p>
        </p:txBody>
      </p:sp>
      <p:sp>
        <p:nvSpPr>
          <p:cNvPr id="222" name="Google Shape;222;g142fef54c60_0_162"/>
          <p:cNvSpPr txBox="1"/>
          <p:nvPr>
            <p:ph idx="1" type="body"/>
          </p:nvPr>
        </p:nvSpPr>
        <p:spPr>
          <a:xfrm>
            <a:off x="375775" y="1845370"/>
            <a:ext cx="8229600" cy="2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23" name="Google Shape;223;g142fef54c60_0_162"/>
          <p:cNvSpPr txBox="1"/>
          <p:nvPr/>
        </p:nvSpPr>
        <p:spPr>
          <a:xfrm>
            <a:off x="723150" y="1933550"/>
            <a:ext cx="81162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Storing hashes for </a:t>
            </a:r>
            <a:r>
              <a:rPr b="1" i="0" lang="en-GB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every single</a:t>
            </a:r>
            <a:r>
              <a:rPr b="0" i="0" lang="en-GB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possible password </a:t>
            </a:r>
            <a:endParaRPr b="0" i="0" sz="2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would use up </a:t>
            </a:r>
            <a:r>
              <a:rPr b="1" i="0" lang="en-GB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lot of space</a:t>
            </a:r>
            <a:r>
              <a:rPr b="0" i="0" lang="en-GB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2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 hackers usually only create rainbow tables </a:t>
            </a:r>
            <a:endParaRPr b="0" i="0" sz="2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with the most common passwords……</a:t>
            </a:r>
            <a:endParaRPr b="0" i="0" sz="2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Which is why you shouldn't use </a:t>
            </a:r>
            <a:r>
              <a:rPr lang="en-GB" sz="2300">
                <a:latin typeface="Open Sans"/>
                <a:ea typeface="Open Sans"/>
                <a:cs typeface="Open Sans"/>
                <a:sym typeface="Open Sans"/>
              </a:rPr>
              <a:t>common passwords</a:t>
            </a:r>
            <a:r>
              <a:rPr b="0" i="0" lang="en-GB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That would make your account very easy to get into. </a:t>
            </a:r>
            <a:endParaRPr b="0" i="0" sz="2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428d253950_0_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Data Breaches</a:t>
            </a:r>
            <a:endParaRPr/>
          </a:p>
        </p:txBody>
      </p:sp>
      <p:sp>
        <p:nvSpPr>
          <p:cNvPr id="229" name="Google Shape;229;g1428d253950_0_0"/>
          <p:cNvSpPr txBox="1"/>
          <p:nvPr>
            <p:ph idx="1" type="body"/>
          </p:nvPr>
        </p:nvSpPr>
        <p:spPr>
          <a:xfrm>
            <a:off x="375775" y="1845370"/>
            <a:ext cx="8229600" cy="2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30" name="Google Shape;230;g1428d253950_0_0"/>
          <p:cNvSpPr txBox="1"/>
          <p:nvPr/>
        </p:nvSpPr>
        <p:spPr>
          <a:xfrm>
            <a:off x="723150" y="1933550"/>
            <a:ext cx="8033100" cy="50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Stealing passwords is something criminals are always trying to do. </a:t>
            </a:r>
            <a:br>
              <a:rPr b="0" i="0" lang="en-GB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GB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These companies have had their users' passwords exposed online recently. How many of them do you use? </a:t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Facebook	 (2019) 		533 million users</a:t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Linkedin 	 (2021) 		700 million users</a:t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Twitter 	 (2018) 		330 million users</a:t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Uber 		 (2016) 		57 million users</a:t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Twitch		 (2021) 		7 million</a:t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Zoom 		 (2020) 		500,000</a:t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g1428d253950_0_0"/>
          <p:cNvSpPr txBox="1"/>
          <p:nvPr/>
        </p:nvSpPr>
        <p:spPr>
          <a:xfrm>
            <a:off x="4578200" y="6019550"/>
            <a:ext cx="464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src: https://www.upguard.com/blog/biggest-data-breaches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428d253950_0_7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Data Breaches</a:t>
            </a:r>
            <a:endParaRPr/>
          </a:p>
        </p:txBody>
      </p:sp>
      <p:sp>
        <p:nvSpPr>
          <p:cNvPr id="237" name="Google Shape;237;g1428d253950_0_7"/>
          <p:cNvSpPr txBox="1"/>
          <p:nvPr>
            <p:ph idx="1" type="body"/>
          </p:nvPr>
        </p:nvSpPr>
        <p:spPr>
          <a:xfrm>
            <a:off x="375775" y="1845370"/>
            <a:ext cx="8229600" cy="2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38" name="Google Shape;238;g1428d253950_0_7"/>
          <p:cNvSpPr txBox="1"/>
          <p:nvPr/>
        </p:nvSpPr>
        <p:spPr>
          <a:xfrm>
            <a:off x="723150" y="1933550"/>
            <a:ext cx="8033100" cy="50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Stealing passwords is something criminals are always trying to do. </a:t>
            </a:r>
            <a:br>
              <a:rPr b="0" i="0" lang="en-GB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GB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These companies have had their users' passwords exposed online recently. How many of them do you use? </a:t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Facebook	 (2019) 		533 million users</a:t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Linkedin 	 (2021) 		700 million users</a:t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Twitter 	 (2018) 		330 million users</a:t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Uber 		 (2016) 		57 million users</a:t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Twitch		 (2021) 		7 million</a:t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Zoom 		 (2020) 		500,000</a:t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g1428d253950_0_7"/>
          <p:cNvSpPr txBox="1"/>
          <p:nvPr/>
        </p:nvSpPr>
        <p:spPr>
          <a:xfrm>
            <a:off x="4578200" y="6019550"/>
            <a:ext cx="464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src: https://www.upguard.com/blog/biggest-data-breaches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g1428d253950_0_7"/>
          <p:cNvSpPr/>
          <p:nvPr/>
        </p:nvSpPr>
        <p:spPr>
          <a:xfrm>
            <a:off x="5865100" y="3635150"/>
            <a:ext cx="3183300" cy="20388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AA6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Imagine how easy it would be to hack into your accounts if they all used the same password!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494f6d402c_0_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Project Time!</a:t>
            </a:r>
            <a:endParaRPr/>
          </a:p>
        </p:txBody>
      </p:sp>
      <p:sp>
        <p:nvSpPr>
          <p:cNvPr id="246" name="Google Shape;246;g1494f6d402c_0_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/>
              <a:t>Now that you've learnt all about rainbow tables!</a:t>
            </a:r>
            <a:endParaRPr b="1" sz="30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GB" sz="3000">
                <a:solidFill>
                  <a:srgbClr val="47AF11"/>
                </a:solidFill>
              </a:rPr>
              <a:t>Let’s put what we learnt into our project</a:t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>
                <a:solidFill>
                  <a:srgbClr val="47AF11"/>
                </a:solidFill>
              </a:rPr>
              <a:t>Try </a:t>
            </a:r>
            <a:r>
              <a:rPr b="1" lang="en-GB" sz="3000">
                <a:solidFill>
                  <a:srgbClr val="47AF1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to do Part</a:t>
            </a:r>
            <a:r>
              <a:rPr b="1" lang="en-GB" sz="3000">
                <a:solidFill>
                  <a:srgbClr val="47AF11"/>
                </a:solidFill>
              </a:rPr>
              <a:t> 0</a:t>
            </a:r>
            <a:endParaRPr b="1" sz="3000">
              <a:solidFill>
                <a:srgbClr val="47AF1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>
                <a:solidFill>
                  <a:srgbClr val="47AF11"/>
                </a:solidFill>
              </a:rPr>
              <a:t>of</a:t>
            </a:r>
            <a:r>
              <a:rPr b="1" lang="en-GB" sz="3000">
                <a:solidFill>
                  <a:srgbClr val="47AF11"/>
                </a:solidFill>
              </a:rPr>
              <a:t> workbook 2!</a:t>
            </a:r>
            <a:endParaRPr b="1" sz="3000">
              <a:solidFill>
                <a:srgbClr val="47AF1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/>
              <a:t> The tutors will be around to help!</a:t>
            </a:r>
            <a:endParaRPr sz="3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7e9d03819_0_0"/>
          <p:cNvSpPr txBox="1"/>
          <p:nvPr>
            <p:ph type="ctrTitle"/>
          </p:nvPr>
        </p:nvSpPr>
        <p:spPr>
          <a:xfrm>
            <a:off x="685800" y="20679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Files and For Loops</a:t>
            </a:r>
            <a:endParaRPr/>
          </a:p>
        </p:txBody>
      </p:sp>
      <p:pic>
        <p:nvPicPr>
          <p:cNvPr id="252" name="Google Shape;252;g127e9d0381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6875" y="3746075"/>
            <a:ext cx="3670251" cy="244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7e9d03819_0_218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Opening files!</a:t>
            </a:r>
            <a:endParaRPr/>
          </a:p>
        </p:txBody>
      </p:sp>
      <p:sp>
        <p:nvSpPr>
          <p:cNvPr id="258" name="Google Shape;258;g127e9d03819_0_218"/>
          <p:cNvSpPr txBox="1"/>
          <p:nvPr>
            <p:ph idx="1" type="body"/>
          </p:nvPr>
        </p:nvSpPr>
        <p:spPr>
          <a:xfrm>
            <a:off x="292750" y="1519200"/>
            <a:ext cx="7974000" cy="48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We can store information inside files.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Then we can use these files in our code!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To get access to the stuff inside a file in python, we need to </a:t>
            </a:r>
            <a:r>
              <a:rPr b="1" lang="en-GB">
                <a:solidFill>
                  <a:srgbClr val="992588"/>
                </a:solidFill>
                <a:latin typeface="Arial"/>
                <a:ea typeface="Arial"/>
                <a:cs typeface="Arial"/>
                <a:sym typeface="Arial"/>
              </a:rPr>
              <a:t>open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it!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(That doesn’t mean clicking on the little icon)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500">
                <a:solidFill>
                  <a:srgbClr val="FF9006"/>
                </a:solidFill>
                <a:latin typeface="Consolas"/>
                <a:ea typeface="Consolas"/>
                <a:cs typeface="Consolas"/>
                <a:sym typeface="Consolas"/>
              </a:rPr>
              <a:t>for 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line</a:t>
            </a:r>
            <a:r>
              <a:rPr lang="en-GB" sz="2500">
                <a:solidFill>
                  <a:srgbClr val="FF9006"/>
                </a:solidFill>
                <a:latin typeface="Consolas"/>
                <a:ea typeface="Consolas"/>
                <a:cs typeface="Consolas"/>
                <a:sym typeface="Consolas"/>
              </a:rPr>
              <a:t> in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25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25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“test.txt”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2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25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(line)</a:t>
            </a:r>
            <a:endParaRPr sz="2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Important:</a:t>
            </a:r>
            <a:r>
              <a:rPr b="1" lang="en-GB"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b="1" lang="en-GB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1" lang="en-GB">
                <a:latin typeface="Arial"/>
                <a:ea typeface="Arial"/>
                <a:cs typeface="Arial"/>
                <a:sym typeface="Arial"/>
              </a:rPr>
              <a:t>ile needs to be in the same place as your code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g127e9d03819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5300" y="3361750"/>
            <a:ext cx="2555924" cy="255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/>
          <p:nvPr>
            <p:ph type="ctrTitle"/>
          </p:nvPr>
        </p:nvSpPr>
        <p:spPr>
          <a:xfrm>
            <a:off x="685800" y="20679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Who are you?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499a3ef356_0_4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Opening Files</a:t>
            </a:r>
            <a:endParaRPr/>
          </a:p>
        </p:txBody>
      </p:sp>
      <p:sp>
        <p:nvSpPr>
          <p:cNvPr id="265" name="Google Shape;265;g1499a3ef356_0_40"/>
          <p:cNvSpPr txBox="1"/>
          <p:nvPr>
            <p:ph idx="1" type="body"/>
          </p:nvPr>
        </p:nvSpPr>
        <p:spPr>
          <a:xfrm>
            <a:off x="445150" y="1442988"/>
            <a:ext cx="8229600" cy="48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Let’s break that code down a bit!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500">
                <a:solidFill>
                  <a:srgbClr val="FF9006"/>
                </a:solidFill>
                <a:latin typeface="Consolas"/>
                <a:ea typeface="Consolas"/>
                <a:cs typeface="Consolas"/>
                <a:sym typeface="Consolas"/>
              </a:rPr>
              <a:t>for 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line</a:t>
            </a:r>
            <a:r>
              <a:rPr lang="en-GB" sz="2500">
                <a:solidFill>
                  <a:srgbClr val="FF9006"/>
                </a:solidFill>
                <a:latin typeface="Consolas"/>
                <a:ea typeface="Consolas"/>
                <a:cs typeface="Consolas"/>
                <a:sym typeface="Consolas"/>
              </a:rPr>
              <a:t> in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25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25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“test.txt”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2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71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25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(line)</a:t>
            </a:r>
            <a:endParaRPr/>
          </a:p>
        </p:txBody>
      </p:sp>
      <p:sp>
        <p:nvSpPr>
          <p:cNvPr id="266" name="Google Shape;266;g1499a3ef356_0_40"/>
          <p:cNvSpPr/>
          <p:nvPr/>
        </p:nvSpPr>
        <p:spPr>
          <a:xfrm>
            <a:off x="300925" y="3278525"/>
            <a:ext cx="1968300" cy="9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This bit is called a </a:t>
            </a:r>
            <a:r>
              <a:rPr b="1" lang="en-GB">
                <a:solidFill>
                  <a:schemeClr val="dk1"/>
                </a:solidFill>
              </a:rPr>
              <a:t>for loop</a:t>
            </a:r>
            <a:r>
              <a:rPr lang="en-GB">
                <a:solidFill>
                  <a:schemeClr val="dk1"/>
                </a:solidFill>
              </a:rPr>
              <a:t>, we’ll learn about that in the next few slides!</a:t>
            </a:r>
            <a:endParaRPr/>
          </a:p>
        </p:txBody>
      </p:sp>
      <p:cxnSp>
        <p:nvCxnSpPr>
          <p:cNvPr id="267" name="Google Shape;267;g1499a3ef356_0_40"/>
          <p:cNvCxnSpPr>
            <a:stCxn id="266" idx="0"/>
          </p:cNvCxnSpPr>
          <p:nvPr/>
        </p:nvCxnSpPr>
        <p:spPr>
          <a:xfrm flipH="1" rot="10800000">
            <a:off x="1285075" y="2726825"/>
            <a:ext cx="658200" cy="551700"/>
          </a:xfrm>
          <a:prstGeom prst="straightConnector1">
            <a:avLst/>
          </a:prstGeom>
          <a:noFill/>
          <a:ln cap="flat" cmpd="sng" w="28575">
            <a:solidFill>
              <a:srgbClr val="47AF1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499a3ef356_0_54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Opening Files</a:t>
            </a:r>
            <a:endParaRPr/>
          </a:p>
        </p:txBody>
      </p:sp>
      <p:sp>
        <p:nvSpPr>
          <p:cNvPr id="273" name="Google Shape;273;g1499a3ef356_0_54"/>
          <p:cNvSpPr txBox="1"/>
          <p:nvPr>
            <p:ph idx="1" type="body"/>
          </p:nvPr>
        </p:nvSpPr>
        <p:spPr>
          <a:xfrm>
            <a:off x="445150" y="1442988"/>
            <a:ext cx="8229600" cy="48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Let’s break that code down a bit!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9006"/>
                </a:solidFill>
                <a:latin typeface="Consolas"/>
                <a:ea typeface="Consolas"/>
                <a:cs typeface="Consolas"/>
                <a:sym typeface="Consolas"/>
              </a:rPr>
              <a:t>for 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line</a:t>
            </a:r>
            <a:r>
              <a:rPr lang="en-GB" sz="2500">
                <a:solidFill>
                  <a:srgbClr val="FF9006"/>
                </a:solidFill>
                <a:latin typeface="Consolas"/>
                <a:ea typeface="Consolas"/>
                <a:cs typeface="Consolas"/>
                <a:sym typeface="Consolas"/>
              </a:rPr>
              <a:t> in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25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25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“test.txt”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2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71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25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(line)</a:t>
            </a:r>
            <a:endParaRPr/>
          </a:p>
        </p:txBody>
      </p:sp>
      <p:sp>
        <p:nvSpPr>
          <p:cNvPr id="274" name="Google Shape;274;g1499a3ef356_0_54"/>
          <p:cNvSpPr/>
          <p:nvPr/>
        </p:nvSpPr>
        <p:spPr>
          <a:xfrm>
            <a:off x="300925" y="3278525"/>
            <a:ext cx="1968300" cy="9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This bit is called a </a:t>
            </a:r>
            <a:r>
              <a:rPr b="1" lang="en-GB">
                <a:solidFill>
                  <a:schemeClr val="dk1"/>
                </a:solidFill>
              </a:rPr>
              <a:t>for loop</a:t>
            </a:r>
            <a:r>
              <a:rPr lang="en-GB">
                <a:solidFill>
                  <a:schemeClr val="dk1"/>
                </a:solidFill>
              </a:rPr>
              <a:t>, we’ll learn about that in the next few slides!</a:t>
            </a:r>
            <a:endParaRPr/>
          </a:p>
        </p:txBody>
      </p:sp>
      <p:sp>
        <p:nvSpPr>
          <p:cNvPr id="275" name="Google Shape;275;g1499a3ef356_0_54"/>
          <p:cNvSpPr/>
          <p:nvPr/>
        </p:nvSpPr>
        <p:spPr>
          <a:xfrm>
            <a:off x="5813075" y="3205275"/>
            <a:ext cx="1968300" cy="9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Over here is where we tell our code that we want to open the file!</a:t>
            </a:r>
            <a:endParaRPr/>
          </a:p>
        </p:txBody>
      </p:sp>
      <p:cxnSp>
        <p:nvCxnSpPr>
          <p:cNvPr id="276" name="Google Shape;276;g1499a3ef356_0_54"/>
          <p:cNvCxnSpPr>
            <a:stCxn id="274" idx="0"/>
          </p:cNvCxnSpPr>
          <p:nvPr/>
        </p:nvCxnSpPr>
        <p:spPr>
          <a:xfrm flipH="1" rot="10800000">
            <a:off x="1285075" y="2726825"/>
            <a:ext cx="658200" cy="551700"/>
          </a:xfrm>
          <a:prstGeom prst="straightConnector1">
            <a:avLst/>
          </a:prstGeom>
          <a:noFill/>
          <a:ln cap="flat" cmpd="sng" w="28575">
            <a:solidFill>
              <a:srgbClr val="47AF1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7" name="Google Shape;277;g1499a3ef356_0_54"/>
          <p:cNvCxnSpPr>
            <a:stCxn id="275" idx="1"/>
          </p:cNvCxnSpPr>
          <p:nvPr/>
        </p:nvCxnSpPr>
        <p:spPr>
          <a:xfrm rot="10800000">
            <a:off x="4726475" y="2758125"/>
            <a:ext cx="1086600" cy="898500"/>
          </a:xfrm>
          <a:prstGeom prst="straightConnector1">
            <a:avLst/>
          </a:prstGeom>
          <a:noFill/>
          <a:ln cap="flat" cmpd="sng" w="28575">
            <a:solidFill>
              <a:srgbClr val="47AF1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499a3ef356_0_67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Opening Files</a:t>
            </a:r>
            <a:endParaRPr/>
          </a:p>
        </p:txBody>
      </p:sp>
      <p:sp>
        <p:nvSpPr>
          <p:cNvPr id="283" name="Google Shape;283;g1499a3ef356_0_67"/>
          <p:cNvSpPr txBox="1"/>
          <p:nvPr>
            <p:ph idx="1" type="body"/>
          </p:nvPr>
        </p:nvSpPr>
        <p:spPr>
          <a:xfrm>
            <a:off x="445150" y="1442988"/>
            <a:ext cx="8229600" cy="48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Let’s break that code down a bit!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9006"/>
                </a:solidFill>
                <a:latin typeface="Consolas"/>
                <a:ea typeface="Consolas"/>
                <a:cs typeface="Consolas"/>
                <a:sym typeface="Consolas"/>
              </a:rPr>
              <a:t>for 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line</a:t>
            </a:r>
            <a:r>
              <a:rPr lang="en-GB" sz="2500">
                <a:solidFill>
                  <a:srgbClr val="FF9006"/>
                </a:solidFill>
                <a:latin typeface="Consolas"/>
                <a:ea typeface="Consolas"/>
                <a:cs typeface="Consolas"/>
                <a:sym typeface="Consolas"/>
              </a:rPr>
              <a:t> in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25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25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“test.txt”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2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71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25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(line)</a:t>
            </a:r>
            <a:endParaRPr/>
          </a:p>
        </p:txBody>
      </p:sp>
      <p:sp>
        <p:nvSpPr>
          <p:cNvPr id="284" name="Google Shape;284;g1499a3ef356_0_67"/>
          <p:cNvSpPr/>
          <p:nvPr/>
        </p:nvSpPr>
        <p:spPr>
          <a:xfrm>
            <a:off x="300925" y="3278525"/>
            <a:ext cx="1968300" cy="9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This bit is called a </a:t>
            </a:r>
            <a:r>
              <a:rPr b="1" lang="en-GB">
                <a:solidFill>
                  <a:schemeClr val="dk1"/>
                </a:solidFill>
              </a:rPr>
              <a:t>for loop</a:t>
            </a:r>
            <a:r>
              <a:rPr lang="en-GB">
                <a:solidFill>
                  <a:schemeClr val="dk1"/>
                </a:solidFill>
              </a:rPr>
              <a:t>, we’ll learn about that in the next few slides!</a:t>
            </a:r>
            <a:endParaRPr/>
          </a:p>
        </p:txBody>
      </p:sp>
      <p:sp>
        <p:nvSpPr>
          <p:cNvPr id="285" name="Google Shape;285;g1499a3ef356_0_67"/>
          <p:cNvSpPr/>
          <p:nvPr/>
        </p:nvSpPr>
        <p:spPr>
          <a:xfrm>
            <a:off x="5813075" y="3205275"/>
            <a:ext cx="1968300" cy="9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Over here is where we tell our code that we want to open the file!</a:t>
            </a:r>
            <a:endParaRPr/>
          </a:p>
        </p:txBody>
      </p:sp>
      <p:sp>
        <p:nvSpPr>
          <p:cNvPr id="286" name="Google Shape;286;g1499a3ef356_0_67"/>
          <p:cNvSpPr/>
          <p:nvPr/>
        </p:nvSpPr>
        <p:spPr>
          <a:xfrm>
            <a:off x="7043700" y="1577350"/>
            <a:ext cx="1968300" cy="9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Here is where we put the name of the file we want to open</a:t>
            </a:r>
            <a:endParaRPr/>
          </a:p>
        </p:txBody>
      </p:sp>
      <p:cxnSp>
        <p:nvCxnSpPr>
          <p:cNvPr id="287" name="Google Shape;287;g1499a3ef356_0_67"/>
          <p:cNvCxnSpPr>
            <a:stCxn id="284" idx="0"/>
          </p:cNvCxnSpPr>
          <p:nvPr/>
        </p:nvCxnSpPr>
        <p:spPr>
          <a:xfrm flipH="1" rot="10800000">
            <a:off x="1285075" y="2726825"/>
            <a:ext cx="658200" cy="551700"/>
          </a:xfrm>
          <a:prstGeom prst="straightConnector1">
            <a:avLst/>
          </a:prstGeom>
          <a:noFill/>
          <a:ln cap="flat" cmpd="sng" w="28575">
            <a:solidFill>
              <a:srgbClr val="47AF1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8" name="Google Shape;288;g1499a3ef356_0_67"/>
          <p:cNvCxnSpPr>
            <a:stCxn id="285" idx="1"/>
          </p:cNvCxnSpPr>
          <p:nvPr/>
        </p:nvCxnSpPr>
        <p:spPr>
          <a:xfrm rot="10800000">
            <a:off x="4726475" y="2758125"/>
            <a:ext cx="1086600" cy="898500"/>
          </a:xfrm>
          <a:prstGeom prst="straightConnector1">
            <a:avLst/>
          </a:prstGeom>
          <a:noFill/>
          <a:ln cap="flat" cmpd="sng" w="28575">
            <a:solidFill>
              <a:srgbClr val="47AF1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g1499a3ef356_0_67"/>
          <p:cNvCxnSpPr>
            <a:stCxn id="286" idx="1"/>
          </p:cNvCxnSpPr>
          <p:nvPr/>
        </p:nvCxnSpPr>
        <p:spPr>
          <a:xfrm flipH="1">
            <a:off x="6538200" y="2028700"/>
            <a:ext cx="505500" cy="290700"/>
          </a:xfrm>
          <a:prstGeom prst="straightConnector1">
            <a:avLst/>
          </a:prstGeom>
          <a:noFill/>
          <a:ln cap="flat" cmpd="sng" w="28575">
            <a:solidFill>
              <a:srgbClr val="47AF1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499a3ef356_0_8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Opening Files</a:t>
            </a:r>
            <a:endParaRPr/>
          </a:p>
        </p:txBody>
      </p:sp>
      <p:sp>
        <p:nvSpPr>
          <p:cNvPr id="295" name="Google Shape;295;g1499a3ef356_0_80"/>
          <p:cNvSpPr txBox="1"/>
          <p:nvPr>
            <p:ph idx="1" type="body"/>
          </p:nvPr>
        </p:nvSpPr>
        <p:spPr>
          <a:xfrm>
            <a:off x="445150" y="1442988"/>
            <a:ext cx="8229600" cy="48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Let’s break that code down a bit!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9006"/>
                </a:solidFill>
                <a:latin typeface="Consolas"/>
                <a:ea typeface="Consolas"/>
                <a:cs typeface="Consolas"/>
                <a:sym typeface="Consolas"/>
              </a:rPr>
              <a:t>for 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line</a:t>
            </a:r>
            <a:r>
              <a:rPr lang="en-GB" sz="2500">
                <a:solidFill>
                  <a:srgbClr val="FF9006"/>
                </a:solidFill>
                <a:latin typeface="Consolas"/>
                <a:ea typeface="Consolas"/>
                <a:cs typeface="Consolas"/>
                <a:sym typeface="Consolas"/>
              </a:rPr>
              <a:t> in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25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25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“test.txt”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2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71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25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 sz="2500">
                <a:latin typeface="Consolas"/>
                <a:ea typeface="Consolas"/>
                <a:cs typeface="Consolas"/>
                <a:sym typeface="Consolas"/>
              </a:rPr>
              <a:t>(line)</a:t>
            </a:r>
            <a:endParaRPr/>
          </a:p>
        </p:txBody>
      </p:sp>
      <p:sp>
        <p:nvSpPr>
          <p:cNvPr id="296" name="Google Shape;296;g1499a3ef356_0_80"/>
          <p:cNvSpPr/>
          <p:nvPr/>
        </p:nvSpPr>
        <p:spPr>
          <a:xfrm>
            <a:off x="300925" y="3278525"/>
            <a:ext cx="1968300" cy="9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This bit is called a </a:t>
            </a:r>
            <a:r>
              <a:rPr b="1" lang="en-GB">
                <a:solidFill>
                  <a:schemeClr val="dk1"/>
                </a:solidFill>
              </a:rPr>
              <a:t>for loop</a:t>
            </a:r>
            <a:r>
              <a:rPr lang="en-GB">
                <a:solidFill>
                  <a:schemeClr val="dk1"/>
                </a:solidFill>
              </a:rPr>
              <a:t>, we’ll learn about that in the next few slides!</a:t>
            </a:r>
            <a:endParaRPr/>
          </a:p>
        </p:txBody>
      </p:sp>
      <p:sp>
        <p:nvSpPr>
          <p:cNvPr id="297" name="Google Shape;297;g1499a3ef356_0_80"/>
          <p:cNvSpPr/>
          <p:nvPr/>
        </p:nvSpPr>
        <p:spPr>
          <a:xfrm>
            <a:off x="5813075" y="3205275"/>
            <a:ext cx="1968300" cy="9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Over here is where we tell our code that we want to open the file!</a:t>
            </a:r>
            <a:endParaRPr/>
          </a:p>
        </p:txBody>
      </p:sp>
      <p:sp>
        <p:nvSpPr>
          <p:cNvPr id="298" name="Google Shape;298;g1499a3ef356_0_80"/>
          <p:cNvSpPr/>
          <p:nvPr/>
        </p:nvSpPr>
        <p:spPr>
          <a:xfrm>
            <a:off x="7043700" y="1577350"/>
            <a:ext cx="1968300" cy="9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Here is where we put the name of the file we want to open</a:t>
            </a:r>
            <a:endParaRPr/>
          </a:p>
        </p:txBody>
      </p:sp>
      <p:sp>
        <p:nvSpPr>
          <p:cNvPr id="299" name="Google Shape;299;g1499a3ef356_0_80"/>
          <p:cNvSpPr/>
          <p:nvPr/>
        </p:nvSpPr>
        <p:spPr>
          <a:xfrm>
            <a:off x="3265600" y="4513050"/>
            <a:ext cx="1968300" cy="9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Finally, this is what we want to do with each line of the file.</a:t>
            </a:r>
            <a:endParaRPr/>
          </a:p>
        </p:txBody>
      </p:sp>
      <p:cxnSp>
        <p:nvCxnSpPr>
          <p:cNvPr id="300" name="Google Shape;300;g1499a3ef356_0_80"/>
          <p:cNvCxnSpPr>
            <a:stCxn id="296" idx="0"/>
          </p:cNvCxnSpPr>
          <p:nvPr/>
        </p:nvCxnSpPr>
        <p:spPr>
          <a:xfrm flipH="1" rot="10800000">
            <a:off x="1285075" y="2726825"/>
            <a:ext cx="658200" cy="551700"/>
          </a:xfrm>
          <a:prstGeom prst="straightConnector1">
            <a:avLst/>
          </a:prstGeom>
          <a:noFill/>
          <a:ln cap="flat" cmpd="sng" w="28575">
            <a:solidFill>
              <a:srgbClr val="47AF1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1" name="Google Shape;301;g1499a3ef356_0_80"/>
          <p:cNvCxnSpPr>
            <a:stCxn id="299" idx="0"/>
          </p:cNvCxnSpPr>
          <p:nvPr/>
        </p:nvCxnSpPr>
        <p:spPr>
          <a:xfrm rot="10800000">
            <a:off x="3466750" y="3372450"/>
            <a:ext cx="783000" cy="1140600"/>
          </a:xfrm>
          <a:prstGeom prst="straightConnector1">
            <a:avLst/>
          </a:prstGeom>
          <a:noFill/>
          <a:ln cap="flat" cmpd="sng" w="28575">
            <a:solidFill>
              <a:srgbClr val="47AF1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g1499a3ef356_0_80"/>
          <p:cNvCxnSpPr>
            <a:stCxn id="297" idx="1"/>
          </p:cNvCxnSpPr>
          <p:nvPr/>
        </p:nvCxnSpPr>
        <p:spPr>
          <a:xfrm rot="10800000">
            <a:off x="4726475" y="2758125"/>
            <a:ext cx="1086600" cy="898500"/>
          </a:xfrm>
          <a:prstGeom prst="straightConnector1">
            <a:avLst/>
          </a:prstGeom>
          <a:noFill/>
          <a:ln cap="flat" cmpd="sng" w="28575">
            <a:solidFill>
              <a:srgbClr val="47AF1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3" name="Google Shape;303;g1499a3ef356_0_80"/>
          <p:cNvCxnSpPr>
            <a:stCxn id="298" idx="1"/>
          </p:cNvCxnSpPr>
          <p:nvPr/>
        </p:nvCxnSpPr>
        <p:spPr>
          <a:xfrm flipH="1">
            <a:off x="6538200" y="2028700"/>
            <a:ext cx="505500" cy="290700"/>
          </a:xfrm>
          <a:prstGeom prst="straightConnector1">
            <a:avLst/>
          </a:prstGeom>
          <a:noFill/>
          <a:ln cap="flat" cmpd="sng" w="28575">
            <a:solidFill>
              <a:srgbClr val="47AF1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245696-book.jpg" id="308" name="Google Shape;308;g127e9d03819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001" y="3344350"/>
            <a:ext cx="1597628" cy="106962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127e9d03819_0_11"/>
          <p:cNvSpPr txBox="1"/>
          <p:nvPr>
            <p:ph idx="1" type="body"/>
          </p:nvPr>
        </p:nvSpPr>
        <p:spPr>
          <a:xfrm>
            <a:off x="457200" y="1570025"/>
            <a:ext cx="8229600" cy="3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For loops allow you to do something for </a:t>
            </a:r>
            <a:r>
              <a:rPr b="1" lang="en-GB" sz="2400"/>
              <a:t>each </a:t>
            </a:r>
            <a:r>
              <a:rPr lang="en-GB" sz="2400"/>
              <a:t>item in a </a:t>
            </a:r>
            <a:r>
              <a:rPr b="1" lang="en-GB" sz="2400"/>
              <a:t>group </a:t>
            </a:r>
            <a:r>
              <a:rPr lang="en-GB" sz="2400"/>
              <a:t>of things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There are many real world examples, like: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		         </a:t>
            </a:r>
            <a:r>
              <a:rPr b="1" lang="en-GB" sz="2400"/>
              <a:t> For each page in this book: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2400"/>
              <a:t>			           Read</a:t>
            </a:r>
            <a:br>
              <a:rPr b="1" lang="en-GB" sz="2400"/>
            </a:b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 sz="2400"/>
              <a:t>	   	           For each chip in this bag of chips: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2400"/>
              <a:t>			            Eat</a:t>
            </a:r>
            <a:br>
              <a:rPr b="1" lang="en-GB" sz="2400"/>
            </a:br>
            <a:endParaRPr b="1" sz="2400"/>
          </a:p>
        </p:txBody>
      </p:sp>
      <p:sp>
        <p:nvSpPr>
          <p:cNvPr id="310" name="Google Shape;310;g127e9d03819_0_11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lang="en-GB">
                <a:solidFill>
                  <a:schemeClr val="lt1"/>
                </a:solidFill>
              </a:rPr>
              <a:t>For Loops</a:t>
            </a:r>
            <a:endParaRPr/>
          </a:p>
        </p:txBody>
      </p:sp>
      <p:pic>
        <p:nvPicPr>
          <p:cNvPr id="311" name="Google Shape;311;g127e9d03819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799" y="4555225"/>
            <a:ext cx="1888674" cy="139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499a3ef356_0_101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Reading line by line</a:t>
            </a:r>
            <a:endParaRPr/>
          </a:p>
        </p:txBody>
      </p:sp>
      <p:sp>
        <p:nvSpPr>
          <p:cNvPr id="317" name="Google Shape;317;g1499a3ef356_0_101"/>
          <p:cNvSpPr txBox="1"/>
          <p:nvPr>
            <p:ph idx="1" type="body"/>
          </p:nvPr>
        </p:nvSpPr>
        <p:spPr>
          <a:xfrm>
            <a:off x="445150" y="1442988"/>
            <a:ext cx="8229600" cy="48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My cat wrote this Haiku for me and I want my program to print out each line:</a:t>
            </a:r>
            <a:endParaRPr/>
          </a:p>
        </p:txBody>
      </p:sp>
      <p:sp>
        <p:nvSpPr>
          <p:cNvPr id="318" name="Google Shape;318;g1499a3ef356_0_101"/>
          <p:cNvSpPr/>
          <p:nvPr/>
        </p:nvSpPr>
        <p:spPr>
          <a:xfrm>
            <a:off x="457200" y="2263025"/>
            <a:ext cx="2349000" cy="1567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Wanna go outside.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Oh NO! Help I got outside!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 me back inside!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499a3ef356_0_113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Reading line by line</a:t>
            </a:r>
            <a:endParaRPr/>
          </a:p>
        </p:txBody>
      </p:sp>
      <p:sp>
        <p:nvSpPr>
          <p:cNvPr id="324" name="Google Shape;324;g1499a3ef356_0_113"/>
          <p:cNvSpPr txBox="1"/>
          <p:nvPr>
            <p:ph idx="1" type="body"/>
          </p:nvPr>
        </p:nvSpPr>
        <p:spPr>
          <a:xfrm>
            <a:off x="445150" y="1442988"/>
            <a:ext cx="8229600" cy="48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My cat wrote this Haiku for me and I want my program to print out each line: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1499a3ef356_0_113"/>
          <p:cNvSpPr/>
          <p:nvPr/>
        </p:nvSpPr>
        <p:spPr>
          <a:xfrm>
            <a:off x="457200" y="2263025"/>
            <a:ext cx="2349000" cy="1567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Wanna go outside.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Oh NO! Help I got outside!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 me back inside!</a:t>
            </a:r>
            <a:endParaRPr/>
          </a:p>
        </p:txBody>
      </p:sp>
      <p:sp>
        <p:nvSpPr>
          <p:cNvPr id="326" name="Google Shape;326;g1499a3ef356_0_113"/>
          <p:cNvSpPr txBox="1"/>
          <p:nvPr>
            <p:ph idx="1" type="body"/>
          </p:nvPr>
        </p:nvSpPr>
        <p:spPr>
          <a:xfrm>
            <a:off x="3366300" y="2263025"/>
            <a:ext cx="5568300" cy="48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We can use </a:t>
            </a:r>
            <a:r>
              <a:rPr b="1" lang="en-GB">
                <a:latin typeface="Arial"/>
                <a:ea typeface="Arial"/>
                <a:cs typeface="Arial"/>
                <a:sym typeface="Arial"/>
              </a:rPr>
              <a:t>for loops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to read individual lines of files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499a3ef356_0_127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Reading line by line</a:t>
            </a:r>
            <a:endParaRPr/>
          </a:p>
        </p:txBody>
      </p:sp>
      <p:sp>
        <p:nvSpPr>
          <p:cNvPr id="332" name="Google Shape;332;g1499a3ef356_0_127"/>
          <p:cNvSpPr txBox="1"/>
          <p:nvPr>
            <p:ph idx="1" type="body"/>
          </p:nvPr>
        </p:nvSpPr>
        <p:spPr>
          <a:xfrm>
            <a:off x="445150" y="1442988"/>
            <a:ext cx="8229600" cy="48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My cat wrote this Haiku for me and I want my program to print out each line: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1499a3ef356_0_127"/>
          <p:cNvSpPr/>
          <p:nvPr/>
        </p:nvSpPr>
        <p:spPr>
          <a:xfrm>
            <a:off x="457200" y="2263025"/>
            <a:ext cx="2349000" cy="1567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Wanna go outside.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Oh NO! Help I got outside!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 me back inside!</a:t>
            </a:r>
            <a:endParaRPr/>
          </a:p>
        </p:txBody>
      </p:sp>
      <p:sp>
        <p:nvSpPr>
          <p:cNvPr id="334" name="Google Shape;334;g1499a3ef356_0_127"/>
          <p:cNvSpPr txBox="1"/>
          <p:nvPr>
            <p:ph idx="1" type="body"/>
          </p:nvPr>
        </p:nvSpPr>
        <p:spPr>
          <a:xfrm>
            <a:off x="3366300" y="2263025"/>
            <a:ext cx="5568300" cy="48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We can use </a:t>
            </a:r>
            <a:r>
              <a:rPr b="1" lang="en-GB">
                <a:latin typeface="Arial"/>
                <a:ea typeface="Arial"/>
                <a:cs typeface="Arial"/>
                <a:sym typeface="Arial"/>
              </a:rPr>
              <a:t>for loops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to read individual lines of files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 line </a:t>
            </a:r>
            <a:r>
              <a:rPr lang="en-GB" sz="24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24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'haiku.txt'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GB" sz="24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(line)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</p:txBody>
      </p:sp>
      <p:sp>
        <p:nvSpPr>
          <p:cNvPr id="335" name="Google Shape;335;g1499a3ef356_0_127"/>
          <p:cNvSpPr/>
          <p:nvPr/>
        </p:nvSpPr>
        <p:spPr>
          <a:xfrm>
            <a:off x="1673800" y="4268975"/>
            <a:ext cx="1968300" cy="9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What do you think this will print?</a:t>
            </a:r>
            <a:endParaRPr/>
          </a:p>
        </p:txBody>
      </p:sp>
      <p:cxnSp>
        <p:nvCxnSpPr>
          <p:cNvPr id="336" name="Google Shape;336;g1499a3ef356_0_127"/>
          <p:cNvCxnSpPr>
            <a:stCxn id="335" idx="0"/>
          </p:cNvCxnSpPr>
          <p:nvPr/>
        </p:nvCxnSpPr>
        <p:spPr>
          <a:xfrm flipH="1" rot="10800000">
            <a:off x="2657950" y="3717275"/>
            <a:ext cx="658200" cy="551700"/>
          </a:xfrm>
          <a:prstGeom prst="straightConnector1">
            <a:avLst/>
          </a:prstGeom>
          <a:noFill/>
          <a:ln cap="flat" cmpd="sng" w="28575">
            <a:solidFill>
              <a:srgbClr val="47AF1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499a3ef356_0_136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Reading line by line</a:t>
            </a:r>
            <a:endParaRPr/>
          </a:p>
        </p:txBody>
      </p:sp>
      <p:sp>
        <p:nvSpPr>
          <p:cNvPr id="342" name="Google Shape;342;g1499a3ef356_0_136"/>
          <p:cNvSpPr txBox="1"/>
          <p:nvPr>
            <p:ph idx="1" type="body"/>
          </p:nvPr>
        </p:nvSpPr>
        <p:spPr>
          <a:xfrm>
            <a:off x="445150" y="1442988"/>
            <a:ext cx="8229600" cy="48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My cat wrote this Haiku for me and I want my program to print out each line: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1499a3ef356_0_136"/>
          <p:cNvSpPr/>
          <p:nvPr/>
        </p:nvSpPr>
        <p:spPr>
          <a:xfrm>
            <a:off x="457200" y="2263025"/>
            <a:ext cx="2349000" cy="1567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Wanna go outside.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Oh NO! Help I got outside!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 me back inside!</a:t>
            </a:r>
            <a:endParaRPr/>
          </a:p>
        </p:txBody>
      </p:sp>
      <p:sp>
        <p:nvSpPr>
          <p:cNvPr id="344" name="Google Shape;344;g1499a3ef356_0_136"/>
          <p:cNvSpPr txBox="1"/>
          <p:nvPr>
            <p:ph idx="1" type="body"/>
          </p:nvPr>
        </p:nvSpPr>
        <p:spPr>
          <a:xfrm>
            <a:off x="3366300" y="2263025"/>
            <a:ext cx="5568300" cy="48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We can use </a:t>
            </a:r>
            <a:r>
              <a:rPr b="1" lang="en-GB">
                <a:latin typeface="Arial"/>
                <a:ea typeface="Arial"/>
                <a:cs typeface="Arial"/>
                <a:sym typeface="Arial"/>
              </a:rPr>
              <a:t>for loops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to read individual lines of files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 line </a:t>
            </a:r>
            <a:r>
              <a:rPr lang="en-GB" sz="24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24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'haiku.txt'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GB" sz="24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(line)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Wanna go outside.</a:t>
            </a:r>
            <a:b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Oh NO! Help! I got outside!</a:t>
            </a:r>
            <a:b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 me back inside!</a:t>
            </a:r>
            <a:endParaRPr b="1"/>
          </a:p>
        </p:txBody>
      </p:sp>
      <p:sp>
        <p:nvSpPr>
          <p:cNvPr id="345" name="Google Shape;345;g1499a3ef356_0_136"/>
          <p:cNvSpPr txBox="1"/>
          <p:nvPr/>
        </p:nvSpPr>
        <p:spPr>
          <a:xfrm>
            <a:off x="322575" y="4763800"/>
            <a:ext cx="298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there are extra lines?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1499a3ef356_0_136"/>
          <p:cNvSpPr/>
          <p:nvPr/>
        </p:nvSpPr>
        <p:spPr>
          <a:xfrm flipH="1" rot="10800000">
            <a:off x="686775" y="5287350"/>
            <a:ext cx="2129100" cy="419400"/>
          </a:xfrm>
          <a:prstGeom prst="bentArrow">
            <a:avLst>
              <a:gd fmla="val 25000" name="adj1"/>
              <a:gd fmla="val 34725" name="adj2"/>
              <a:gd fmla="val 25000" name="adj3"/>
              <a:gd fmla="val 43750" name="adj4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27e9d03819_0_24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Chomping off the newline</a:t>
            </a:r>
            <a:endParaRPr/>
          </a:p>
        </p:txBody>
      </p:sp>
      <p:sp>
        <p:nvSpPr>
          <p:cNvPr id="352" name="Google Shape;352;g127e9d03819_0_240"/>
          <p:cNvSpPr txBox="1"/>
          <p:nvPr>
            <p:ph idx="1" type="body"/>
          </p:nvPr>
        </p:nvSpPr>
        <p:spPr>
          <a:xfrm>
            <a:off x="457200" y="1560150"/>
            <a:ext cx="5932200" cy="4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newline character is represented by </a:t>
            </a:r>
            <a:r>
              <a:rPr b="1" lang="en-GB">
                <a:latin typeface="Arial"/>
                <a:ea typeface="Arial"/>
                <a:cs typeface="Arial"/>
                <a:sym typeface="Arial"/>
              </a:rPr>
              <a:t>'\n':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'Hello\nWorld'</a:t>
            </a:r>
            <a:r>
              <a:rPr lang="en-GB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-GB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Hello</a:t>
            </a:r>
            <a:b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World</a:t>
            </a:r>
            <a:endParaRPr sz="24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9A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9A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We can remove it from the lines we read with </a:t>
            </a:r>
            <a:r>
              <a:rPr b="1" lang="en-GB">
                <a:latin typeface="Arial"/>
                <a:ea typeface="Arial"/>
                <a:cs typeface="Arial"/>
                <a:sym typeface="Arial"/>
              </a:rPr>
              <a:t>.strip()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x = 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'abc\n'</a:t>
            </a:r>
            <a:endParaRPr sz="2400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x.strip()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'abc'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g127e9d03819_0_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0300" y="3505463"/>
            <a:ext cx="1615154" cy="185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499a3ef356_0_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People Bingo </a:t>
            </a:r>
            <a:endParaRPr/>
          </a:p>
        </p:txBody>
      </p:sp>
      <p:sp>
        <p:nvSpPr>
          <p:cNvPr id="47" name="Google Shape;47;g1499a3ef356_0_0"/>
          <p:cNvSpPr txBox="1"/>
          <p:nvPr/>
        </p:nvSpPr>
        <p:spPr>
          <a:xfrm>
            <a:off x="181375" y="1760650"/>
            <a:ext cx="3634800" cy="4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g1499a3ef356_0_0"/>
          <p:cNvPicPr preferRelativeResize="0"/>
          <p:nvPr/>
        </p:nvPicPr>
        <p:blipFill rotWithShape="1">
          <a:blip r:embed="rId3">
            <a:alphaModFix/>
          </a:blip>
          <a:srcRect b="8702" l="33230" r="29233" t="4189"/>
          <a:stretch/>
        </p:blipFill>
        <p:spPr>
          <a:xfrm>
            <a:off x="7078517" y="1886110"/>
            <a:ext cx="739224" cy="121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g1499a3ef356_0_0"/>
          <p:cNvPicPr preferRelativeResize="0"/>
          <p:nvPr/>
        </p:nvPicPr>
        <p:blipFill rotWithShape="1">
          <a:blip r:embed="rId4">
            <a:alphaModFix/>
          </a:blip>
          <a:srcRect b="8702" l="33230" r="29233" t="4189"/>
          <a:stretch/>
        </p:blipFill>
        <p:spPr>
          <a:xfrm>
            <a:off x="6339302" y="4497444"/>
            <a:ext cx="739224" cy="121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g1499a3ef356_0_0"/>
          <p:cNvPicPr preferRelativeResize="0"/>
          <p:nvPr/>
        </p:nvPicPr>
        <p:blipFill rotWithShape="1">
          <a:blip r:embed="rId5">
            <a:alphaModFix/>
          </a:blip>
          <a:srcRect b="8702" l="33230" r="29233" t="4189"/>
          <a:stretch/>
        </p:blipFill>
        <p:spPr>
          <a:xfrm>
            <a:off x="6007112" y="3027218"/>
            <a:ext cx="739224" cy="121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g1499a3ef356_0_0"/>
          <p:cNvPicPr preferRelativeResize="0"/>
          <p:nvPr/>
        </p:nvPicPr>
        <p:blipFill rotWithShape="1">
          <a:blip r:embed="rId6">
            <a:alphaModFix/>
          </a:blip>
          <a:srcRect b="8702" l="33230" r="29233" t="4189"/>
          <a:stretch/>
        </p:blipFill>
        <p:spPr>
          <a:xfrm>
            <a:off x="5157285" y="3517568"/>
            <a:ext cx="739224" cy="121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g1499a3ef356_0_0"/>
          <p:cNvPicPr preferRelativeResize="0"/>
          <p:nvPr/>
        </p:nvPicPr>
        <p:blipFill rotWithShape="1">
          <a:blip r:embed="rId7">
            <a:alphaModFix/>
          </a:blip>
          <a:srcRect b="8702" l="33230" r="29233" t="4189"/>
          <a:stretch/>
        </p:blipFill>
        <p:spPr>
          <a:xfrm>
            <a:off x="8024713" y="4243543"/>
            <a:ext cx="739224" cy="121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g1499a3ef356_0_0"/>
          <p:cNvPicPr preferRelativeResize="0"/>
          <p:nvPr/>
        </p:nvPicPr>
        <p:blipFill rotWithShape="1">
          <a:blip r:embed="rId8">
            <a:alphaModFix/>
          </a:blip>
          <a:srcRect b="8702" l="33230" r="29233" t="4189"/>
          <a:stretch/>
        </p:blipFill>
        <p:spPr>
          <a:xfrm>
            <a:off x="7147602" y="3619827"/>
            <a:ext cx="739224" cy="121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g1499a3ef356_0_0"/>
          <p:cNvPicPr preferRelativeResize="0"/>
          <p:nvPr/>
        </p:nvPicPr>
        <p:blipFill rotWithShape="1">
          <a:blip r:embed="rId9">
            <a:alphaModFix/>
          </a:blip>
          <a:srcRect b="8702" l="33230" r="29233" t="4189"/>
          <a:stretch/>
        </p:blipFill>
        <p:spPr>
          <a:xfrm>
            <a:off x="8112161" y="1651413"/>
            <a:ext cx="739224" cy="121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1499a3ef356_0_0"/>
          <p:cNvPicPr preferRelativeResize="0"/>
          <p:nvPr/>
        </p:nvPicPr>
        <p:blipFill rotWithShape="1">
          <a:blip r:embed="rId10">
            <a:alphaModFix/>
          </a:blip>
          <a:srcRect b="8702" l="33230" r="29233" t="4189"/>
          <a:stretch/>
        </p:blipFill>
        <p:spPr>
          <a:xfrm>
            <a:off x="6044913" y="1651420"/>
            <a:ext cx="739224" cy="12163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" name="Google Shape;56;g1499a3ef356_0_0"/>
          <p:cNvGraphicFramePr/>
          <p:nvPr/>
        </p:nvGraphicFramePr>
        <p:xfrm>
          <a:off x="242975" y="165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{1DAE67D8-7BD7-4909-8F37-1F5C41F84737}</a:tableStyleId>
              </a:tblPr>
              <a:tblGrid>
                <a:gridCol w="844950"/>
                <a:gridCol w="844950"/>
                <a:gridCol w="844950"/>
                <a:gridCol w="844950"/>
                <a:gridCol w="844950"/>
              </a:tblGrid>
              <a:tr h="10922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Rules: 1) Read each square. 2) Find a new friend who can complete any of the squares. 3) One friend can fill in </a:t>
                      </a:r>
                      <a:r>
                        <a:rPr b="1" lang="en-GB" sz="900"/>
                        <a:t>one square only</a:t>
                      </a:r>
                      <a:r>
                        <a:rPr lang="en-GB" sz="900"/>
                        <a:t>. 4) The first person to fill in </a:t>
                      </a:r>
                      <a:r>
                        <a:rPr b="1" lang="en-GB" sz="900"/>
                        <a:t>every square</a:t>
                      </a:r>
                      <a:r>
                        <a:rPr lang="en-GB" sz="900"/>
                        <a:t> wins!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Can fluently speak more than one language 🗣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Has been to GPN before 💚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Has visited another country ✈️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Can play chess ♟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Has more than 1 pet 🐶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Favourite food is Pizza 🍕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Knows what a Kumquat is ❓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Has made their own pasta 🍝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Has eaten Dragon fruit 🐲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Was born in another country 🌎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Knows how to Juggle 🤹‍♀️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Likes to play Tetris 🎮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Is an only child 👨‍👩‍👧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Likes to paint 🎨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Knows a magic trick 🪄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Plays an instrument 🎶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Can ride a skateboard 🛹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Likes to read 📖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Has the same favourite colour as you 🌈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Has the same eye colour as you 👀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4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Has a part time or casual job 💰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Is in the same school year as you 🚌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Knows the second verse of the national anthem 🇦🇺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Has created their own coding project 💻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Plays sport on the weekend ⚽️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27e9d03819_0_246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Reading and stripping!</a:t>
            </a:r>
            <a:endParaRPr/>
          </a:p>
        </p:txBody>
      </p:sp>
      <p:sp>
        <p:nvSpPr>
          <p:cNvPr id="359" name="Google Shape;359;g127e9d03819_0_246"/>
          <p:cNvSpPr txBox="1"/>
          <p:nvPr>
            <p:ph idx="1" type="body"/>
          </p:nvPr>
        </p:nvSpPr>
        <p:spPr>
          <a:xfrm>
            <a:off x="457200" y="1695451"/>
            <a:ext cx="8229600" cy="48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 line </a:t>
            </a:r>
            <a:r>
              <a:rPr lang="en-GB" sz="24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24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'haiku.txt'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   line = line.strip()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24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(line)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Wanna go outside.</a:t>
            </a:r>
            <a:b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Oh NO! Help! I got outside!</a:t>
            </a:r>
            <a:b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 me back inside!</a:t>
            </a:r>
            <a:endParaRPr sz="30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9A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extra lines!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g127e9d03819_0_246"/>
          <p:cNvPicPr preferRelativeResize="0"/>
          <p:nvPr/>
        </p:nvPicPr>
        <p:blipFill rotWithShape="1">
          <a:blip r:embed="rId3">
            <a:alphaModFix/>
          </a:blip>
          <a:srcRect b="21269" l="9110" r="10119" t="20823"/>
          <a:stretch/>
        </p:blipFill>
        <p:spPr>
          <a:xfrm rot="-5400000">
            <a:off x="5647563" y="2840288"/>
            <a:ext cx="4812249" cy="20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27e9d03819_0_223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A missing file causes an error</a:t>
            </a:r>
            <a:endParaRPr/>
          </a:p>
        </p:txBody>
      </p:sp>
      <p:sp>
        <p:nvSpPr>
          <p:cNvPr id="366" name="Google Shape;366;g127e9d03819_0_223"/>
          <p:cNvSpPr txBox="1"/>
          <p:nvPr>
            <p:ph idx="1" type="body"/>
          </p:nvPr>
        </p:nvSpPr>
        <p:spPr>
          <a:xfrm>
            <a:off x="350400" y="1528975"/>
            <a:ext cx="63687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This is what happens if you try to open a file that doesn’t exist: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'missing.txt'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Traceback (most recent call last):</a:t>
            </a:r>
            <a:endParaRPr sz="24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File "&lt;stdin&gt;", line 1, in &lt;module&gt;</a:t>
            </a:r>
            <a:endParaRPr sz="24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IOError: [Errno 2] No such file or directory: 'missing.txt'</a:t>
            </a:r>
            <a:endParaRPr sz="24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</p:txBody>
      </p:sp>
      <p:pic>
        <p:nvPicPr>
          <p:cNvPr id="367" name="Google Shape;367;g127e9d03819_0_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400" y="4286401"/>
            <a:ext cx="1855850" cy="18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127e9d03819_0_2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4400" y="1391525"/>
            <a:ext cx="2994550" cy="29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27e9d03819_0_274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Project Time!</a:t>
            </a:r>
            <a:endParaRPr/>
          </a:p>
        </p:txBody>
      </p:sp>
      <p:sp>
        <p:nvSpPr>
          <p:cNvPr id="374" name="Google Shape;374;g127e9d03819_0_274"/>
          <p:cNvSpPr txBox="1"/>
          <p:nvPr>
            <p:ph idx="1" type="body"/>
          </p:nvPr>
        </p:nvSpPr>
        <p:spPr>
          <a:xfrm>
            <a:off x="368950" y="1682698"/>
            <a:ext cx="8229600" cy="4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/>
              <a:t>Now you know how to use for loops and files!</a:t>
            </a:r>
            <a:endParaRPr b="1" sz="30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>
                <a:solidFill>
                  <a:srgbClr val="47AF11"/>
                </a:solidFill>
              </a:rPr>
              <a:t>Try to do Part 1</a:t>
            </a:r>
            <a:endParaRPr b="1" sz="3000">
              <a:solidFill>
                <a:srgbClr val="47AF1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>
                <a:solidFill>
                  <a:srgbClr val="47AF11"/>
                </a:solidFill>
              </a:rPr>
              <a:t>of workbook 2!!</a:t>
            </a:r>
            <a:endParaRPr b="1" sz="3000">
              <a:solidFill>
                <a:srgbClr val="47AF1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/>
              <a:t>The tutors will be around to help!</a:t>
            </a:r>
            <a:endParaRPr sz="30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3f88c5de2d_0_16"/>
          <p:cNvSpPr txBox="1"/>
          <p:nvPr>
            <p:ph type="ctrTitle"/>
          </p:nvPr>
        </p:nvSpPr>
        <p:spPr>
          <a:xfrm>
            <a:off x="685800" y="20679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Dictionaries</a:t>
            </a:r>
            <a:endParaRPr/>
          </a:p>
        </p:txBody>
      </p:sp>
      <p:pic>
        <p:nvPicPr>
          <p:cNvPr id="380" name="Google Shape;380;g13f88c5de2d_0_16"/>
          <p:cNvPicPr preferRelativeResize="0"/>
          <p:nvPr/>
        </p:nvPicPr>
        <p:blipFill rotWithShape="1">
          <a:blip r:embed="rId3">
            <a:alphaModFix/>
          </a:blip>
          <a:srcRect b="7218" l="0" r="0" t="0"/>
          <a:stretch/>
        </p:blipFill>
        <p:spPr>
          <a:xfrm>
            <a:off x="2714625" y="3792099"/>
            <a:ext cx="3714750" cy="24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27e9d03819_0_488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Dictionaries!</a:t>
            </a:r>
            <a:endParaRPr/>
          </a:p>
        </p:txBody>
      </p:sp>
      <p:pic>
        <p:nvPicPr>
          <p:cNvPr descr="23533036" id="386" name="Google Shape;386;g127e9d03819_0_4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8600" y="4534577"/>
            <a:ext cx="1411256" cy="87719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127e9d03819_0_488"/>
          <p:cNvSpPr txBox="1"/>
          <p:nvPr/>
        </p:nvSpPr>
        <p:spPr>
          <a:xfrm>
            <a:off x="571525" y="3976700"/>
            <a:ext cx="2722500" cy="22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 up</a:t>
            </a:r>
            <a:br>
              <a:rPr b="0" i="0" lang="en-GB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GB" sz="4000" u="none" cap="none" strike="noStrike">
                <a:solidFill>
                  <a:srgbClr val="47AF11"/>
                </a:solidFill>
                <a:latin typeface="Arial"/>
                <a:ea typeface="Arial"/>
                <a:cs typeface="Arial"/>
                <a:sym typeface="Arial"/>
              </a:rPr>
              <a:t>Hello</a:t>
            </a:r>
            <a:endParaRPr b="1" i="1" sz="4000" u="none" cap="none" strike="noStrike">
              <a:solidFill>
                <a:srgbClr val="47AF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127e9d03819_0_488"/>
          <p:cNvSpPr txBox="1"/>
          <p:nvPr/>
        </p:nvSpPr>
        <p:spPr>
          <a:xfrm>
            <a:off x="6066300" y="3937050"/>
            <a:ext cx="2800500" cy="22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back</a:t>
            </a:r>
            <a:br>
              <a:rPr b="0" i="0" lang="en-GB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GB" sz="1600" u="none" cap="none" strike="noStrike">
                <a:solidFill>
                  <a:srgbClr val="47AF11"/>
                </a:solidFill>
                <a:latin typeface="Arial"/>
                <a:ea typeface="Arial"/>
                <a:cs typeface="Arial"/>
                <a:sym typeface="Arial"/>
              </a:rPr>
              <a:t>A greeting (salutation) said when meeting someone or acknowledging someone’s arrival or presence.</a:t>
            </a:r>
            <a:endParaRPr b="1" i="1" sz="1600" u="none" cap="none" strike="noStrike">
              <a:solidFill>
                <a:srgbClr val="47AF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4000" u="none" cap="none" strike="noStrike">
              <a:solidFill>
                <a:srgbClr val="47AF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1" sz="4000" u="none" cap="none" strike="noStrike">
              <a:solidFill>
                <a:srgbClr val="47AF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9" name="Google Shape;389;g127e9d03819_0_488"/>
          <p:cNvCxnSpPr/>
          <p:nvPr/>
        </p:nvCxnSpPr>
        <p:spPr>
          <a:xfrm flipH="1" rot="10800000">
            <a:off x="2244425" y="4972575"/>
            <a:ext cx="1049700" cy="1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0" name="Google Shape;390;g127e9d03819_0_488"/>
          <p:cNvCxnSpPr/>
          <p:nvPr/>
        </p:nvCxnSpPr>
        <p:spPr>
          <a:xfrm flipH="1" rot="10800000">
            <a:off x="4940400" y="4972563"/>
            <a:ext cx="1049700" cy="1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1" name="Google Shape;391;g127e9d03819_0_488"/>
          <p:cNvSpPr txBox="1"/>
          <p:nvPr/>
        </p:nvSpPr>
        <p:spPr>
          <a:xfrm>
            <a:off x="3896575" y="1797700"/>
            <a:ext cx="4416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GB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know dictionaries!</a:t>
            </a:r>
            <a:endParaRPr b="1" i="1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3533036" id="392" name="Google Shape;392;g127e9d03819_0_4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5201" y="1797694"/>
            <a:ext cx="2328827" cy="144755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127e9d03819_0_488"/>
          <p:cNvSpPr txBox="1"/>
          <p:nvPr/>
        </p:nvSpPr>
        <p:spPr>
          <a:xfrm>
            <a:off x="3945075" y="2107625"/>
            <a:ext cx="4416000" cy="13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They’re great at looking up thing by a word, not a position in a list!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27e9d03819_0_50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Looking it up!</a:t>
            </a:r>
            <a:endParaRPr/>
          </a:p>
        </p:txBody>
      </p:sp>
      <p:sp>
        <p:nvSpPr>
          <p:cNvPr id="399" name="Google Shape;399;g127e9d03819_0_500"/>
          <p:cNvSpPr txBox="1"/>
          <p:nvPr>
            <p:ph idx="1" type="body"/>
          </p:nvPr>
        </p:nvSpPr>
        <p:spPr>
          <a:xfrm>
            <a:off x="471050" y="1772113"/>
            <a:ext cx="37617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800"/>
              <a:t>There are lots of times we want to look something up!</a:t>
            </a:r>
            <a:br>
              <a:rPr b="1" lang="en-GB" sz="2800"/>
            </a:br>
            <a:endParaRPr b="1" sz="2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</p:txBody>
      </p:sp>
      <p:pic>
        <p:nvPicPr>
          <p:cNvPr id="400" name="Google Shape;400;g127e9d03819_0_5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371373"/>
            <a:ext cx="960725" cy="73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127e9d03819_0_5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8500" y="4243350"/>
            <a:ext cx="1288190" cy="966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127e9d03819_0_500"/>
          <p:cNvSpPr txBox="1"/>
          <p:nvPr/>
        </p:nvSpPr>
        <p:spPr>
          <a:xfrm>
            <a:off x="1402750" y="4189475"/>
            <a:ext cx="26394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Phone Book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127e9d03819_0_500"/>
          <p:cNvSpPr txBox="1"/>
          <p:nvPr/>
        </p:nvSpPr>
        <p:spPr>
          <a:xfrm>
            <a:off x="5292425" y="4192775"/>
            <a:ext cx="36681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Vending Machine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g127e9d03819_0_5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0375" y="1925799"/>
            <a:ext cx="1483888" cy="966124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127e9d03819_0_500"/>
          <p:cNvSpPr txBox="1"/>
          <p:nvPr/>
        </p:nvSpPr>
        <p:spPr>
          <a:xfrm>
            <a:off x="6168750" y="1894725"/>
            <a:ext cx="26394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Competition registration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127e9d03819_0_500"/>
          <p:cNvSpPr txBox="1"/>
          <p:nvPr/>
        </p:nvSpPr>
        <p:spPr>
          <a:xfrm>
            <a:off x="374075" y="5223175"/>
            <a:ext cx="3491400" cy="11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→ Phone number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127e9d03819_0_500"/>
          <p:cNvSpPr txBox="1"/>
          <p:nvPr/>
        </p:nvSpPr>
        <p:spPr>
          <a:xfrm>
            <a:off x="5098475" y="5223175"/>
            <a:ext cx="3491400" cy="11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 Name →  Price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127e9d03819_0_500"/>
          <p:cNvSpPr txBox="1"/>
          <p:nvPr/>
        </p:nvSpPr>
        <p:spPr>
          <a:xfrm>
            <a:off x="4564175" y="3165775"/>
            <a:ext cx="4469100" cy="11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 Name →  List of team members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27e9d03819_0_514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Looking it up!</a:t>
            </a:r>
            <a:endParaRPr/>
          </a:p>
        </p:txBody>
      </p:sp>
      <p:pic>
        <p:nvPicPr>
          <p:cNvPr id="414" name="Google Shape;414;g127e9d03819_0_5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3675" y="1908546"/>
            <a:ext cx="1329931" cy="10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127e9d03819_0_514"/>
          <p:cNvSpPr txBox="1"/>
          <p:nvPr/>
        </p:nvSpPr>
        <p:spPr>
          <a:xfrm>
            <a:off x="2753600" y="1809950"/>
            <a:ext cx="36870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Phone Book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127e9d03819_0_514"/>
          <p:cNvSpPr txBox="1"/>
          <p:nvPr/>
        </p:nvSpPr>
        <p:spPr>
          <a:xfrm>
            <a:off x="734300" y="2919850"/>
            <a:ext cx="7633800" cy="11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→ Phone number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127e9d03819_0_514"/>
          <p:cNvSpPr txBox="1"/>
          <p:nvPr/>
        </p:nvSpPr>
        <p:spPr>
          <a:xfrm>
            <a:off x="1101425" y="4002625"/>
            <a:ext cx="1267800" cy="805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</a:t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127e9d03819_0_514"/>
          <p:cNvSpPr txBox="1"/>
          <p:nvPr/>
        </p:nvSpPr>
        <p:spPr>
          <a:xfrm>
            <a:off x="5249075" y="3976125"/>
            <a:ext cx="1643700" cy="805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Value</a:t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9" name="Google Shape;419;g127e9d03819_0_514"/>
          <p:cNvCxnSpPr>
            <a:stCxn id="417" idx="0"/>
          </p:cNvCxnSpPr>
          <p:nvPr/>
        </p:nvCxnSpPr>
        <p:spPr>
          <a:xfrm rot="10800000">
            <a:off x="1735325" y="3765025"/>
            <a:ext cx="0" cy="2376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20" name="Google Shape;420;g127e9d03819_0_514"/>
          <p:cNvCxnSpPr/>
          <p:nvPr/>
        </p:nvCxnSpPr>
        <p:spPr>
          <a:xfrm rot="10800000">
            <a:off x="6070925" y="3740780"/>
            <a:ext cx="0" cy="2376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21" name="Google Shape;421;g127e9d03819_0_514"/>
          <p:cNvSpPr txBox="1"/>
          <p:nvPr/>
        </p:nvSpPr>
        <p:spPr>
          <a:xfrm>
            <a:off x="734300" y="5330525"/>
            <a:ext cx="77031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can use a dictionary for anything with a </a:t>
            </a:r>
            <a:br>
              <a:rPr b="1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→ value</a:t>
            </a:r>
            <a:r>
              <a:rPr b="1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pattern!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27e9d03819_0_526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Dictionaries anatomy!</a:t>
            </a:r>
            <a:endParaRPr/>
          </a:p>
        </p:txBody>
      </p:sp>
      <p:sp>
        <p:nvSpPr>
          <p:cNvPr id="427" name="Google Shape;427;g127e9d03819_0_526"/>
          <p:cNvSpPr txBox="1"/>
          <p:nvPr>
            <p:ph idx="1" type="body"/>
          </p:nvPr>
        </p:nvSpPr>
        <p:spPr>
          <a:xfrm>
            <a:off x="445150" y="1442988"/>
            <a:ext cx="8229600" cy="48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This is a python dictionary!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This dictionary has Alex, Caitlin and Emma’s phone numbers</a:t>
            </a:r>
            <a:endParaRPr b="1"/>
          </a:p>
        </p:txBody>
      </p:sp>
      <p:sp>
        <p:nvSpPr>
          <p:cNvPr id="428" name="Google Shape;428;g127e9d03819_0_526"/>
          <p:cNvSpPr txBox="1"/>
          <p:nvPr/>
        </p:nvSpPr>
        <p:spPr>
          <a:xfrm>
            <a:off x="457200" y="3293925"/>
            <a:ext cx="80529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phone_book = {</a:t>
            </a:r>
            <a:r>
              <a:rPr b="0" i="0" lang="en-GB" sz="2000" u="none" cap="none" strike="noStrike">
                <a:solidFill>
                  <a:srgbClr val="44DD55"/>
                </a:solidFill>
                <a:latin typeface="Consolas"/>
                <a:ea typeface="Consolas"/>
                <a:cs typeface="Consolas"/>
                <a:sym typeface="Consolas"/>
              </a:rPr>
              <a:t>"Alex"</a:t>
            </a:r>
            <a:r>
              <a:rPr b="0" i="0" lang="en-GB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en-GB" sz="2000" u="none" cap="none" strike="noStrike">
                <a:solidFill>
                  <a:srgbClr val="44DD55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GB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111,</a:t>
            </a:r>
            <a:r>
              <a:rPr b="0" i="0" lang="en-GB" sz="2000" u="none" cap="none" strike="noStrike">
                <a:solidFill>
                  <a:srgbClr val="44DD55"/>
                </a:solidFill>
                <a:latin typeface="Consolas"/>
                <a:ea typeface="Consolas"/>
                <a:cs typeface="Consolas"/>
                <a:sym typeface="Consolas"/>
              </a:rPr>
              <a:t> "Caitlin"</a:t>
            </a:r>
            <a:r>
              <a:rPr b="0" i="0" lang="en-GB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en-GB" sz="2000" u="none" cap="none" strike="noStrike">
                <a:solidFill>
                  <a:srgbClr val="44DD55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GB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222,</a:t>
            </a:r>
            <a:r>
              <a:rPr b="0" i="0" lang="en-GB" sz="2000" u="none" cap="none" strike="noStrike">
                <a:solidFill>
                  <a:srgbClr val="44DD55"/>
                </a:solidFill>
                <a:latin typeface="Consolas"/>
                <a:ea typeface="Consolas"/>
                <a:cs typeface="Consolas"/>
                <a:sym typeface="Consolas"/>
              </a:rPr>
              <a:t> "Emma"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333}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29" name="Google Shape;429;g127e9d03819_0_526"/>
          <p:cNvCxnSpPr/>
          <p:nvPr/>
        </p:nvCxnSpPr>
        <p:spPr>
          <a:xfrm>
            <a:off x="1111825" y="3356275"/>
            <a:ext cx="93600" cy="4677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0" name="Google Shape;430;g127e9d03819_0_526"/>
          <p:cNvSpPr txBox="1"/>
          <p:nvPr/>
        </p:nvSpPr>
        <p:spPr>
          <a:xfrm>
            <a:off x="484900" y="2608125"/>
            <a:ext cx="1340400" cy="762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Stored in the variable phone_book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127e9d03819_0_526"/>
          <p:cNvSpPr txBox="1"/>
          <p:nvPr/>
        </p:nvSpPr>
        <p:spPr>
          <a:xfrm>
            <a:off x="3910450" y="5001500"/>
            <a:ext cx="1219200" cy="585300"/>
          </a:xfrm>
          <a:prstGeom prst="rect">
            <a:avLst/>
          </a:prstGeom>
          <a:solidFill>
            <a:srgbClr val="10AC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Has squiggly brackets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2" name="Google Shape;432;g127e9d03819_0_526"/>
          <p:cNvCxnSpPr/>
          <p:nvPr/>
        </p:nvCxnSpPr>
        <p:spPr>
          <a:xfrm rot="10800000">
            <a:off x="2514825" y="4177175"/>
            <a:ext cx="1464900" cy="883200"/>
          </a:xfrm>
          <a:prstGeom prst="straightConnector1">
            <a:avLst/>
          </a:prstGeom>
          <a:noFill/>
          <a:ln cap="flat" cmpd="sng" w="38100">
            <a:solidFill>
              <a:srgbClr val="10AC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33" name="Google Shape;433;g127e9d03819_0_526"/>
          <p:cNvCxnSpPr/>
          <p:nvPr/>
        </p:nvCxnSpPr>
        <p:spPr>
          <a:xfrm flipH="1" rot="10800000">
            <a:off x="4759025" y="4177025"/>
            <a:ext cx="3501900" cy="924900"/>
          </a:xfrm>
          <a:prstGeom prst="straightConnector1">
            <a:avLst/>
          </a:prstGeom>
          <a:noFill/>
          <a:ln cap="flat" cmpd="sng" w="38100">
            <a:solidFill>
              <a:srgbClr val="10AC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34" name="Google Shape;434;g127e9d03819_0_526"/>
          <p:cNvCxnSpPr>
            <a:stCxn id="435" idx="2"/>
            <a:endCxn id="436" idx="0"/>
          </p:cNvCxnSpPr>
          <p:nvPr/>
        </p:nvCxnSpPr>
        <p:spPr>
          <a:xfrm flipH="1">
            <a:off x="3274900" y="3370125"/>
            <a:ext cx="90000" cy="405300"/>
          </a:xfrm>
          <a:prstGeom prst="straightConnector1">
            <a:avLst/>
          </a:prstGeom>
          <a:noFill/>
          <a:ln cap="flat" cmpd="sng" w="38100">
            <a:solidFill>
              <a:srgbClr val="47AF1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5" name="Google Shape;435;g127e9d03819_0_526"/>
          <p:cNvSpPr txBox="1"/>
          <p:nvPr/>
        </p:nvSpPr>
        <p:spPr>
          <a:xfrm>
            <a:off x="2694700" y="2608125"/>
            <a:ext cx="1340400" cy="762000"/>
          </a:xfrm>
          <a:prstGeom prst="rect">
            <a:avLst/>
          </a:prstGeom>
          <a:solidFill>
            <a:srgbClr val="47AF1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Made up of pairs of information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127e9d03819_0_526"/>
          <p:cNvSpPr txBox="1"/>
          <p:nvPr/>
        </p:nvSpPr>
        <p:spPr>
          <a:xfrm>
            <a:off x="2514675" y="3775361"/>
            <a:ext cx="1520400" cy="391500"/>
          </a:xfrm>
          <a:prstGeom prst="rect">
            <a:avLst/>
          </a:prstGeom>
          <a:noFill/>
          <a:ln cap="flat" cmpd="sng" w="38100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7" name="Google Shape;437;g127e9d03819_0_526"/>
          <p:cNvCxnSpPr/>
          <p:nvPr/>
        </p:nvCxnSpPr>
        <p:spPr>
          <a:xfrm flipH="1">
            <a:off x="5008325" y="3304300"/>
            <a:ext cx="93600" cy="471000"/>
          </a:xfrm>
          <a:prstGeom prst="straightConnector1">
            <a:avLst/>
          </a:prstGeom>
          <a:noFill/>
          <a:ln cap="flat" cmpd="sng" w="38100">
            <a:solidFill>
              <a:srgbClr val="7943A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8" name="Google Shape;438;g127e9d03819_0_526"/>
          <p:cNvSpPr txBox="1"/>
          <p:nvPr/>
        </p:nvSpPr>
        <p:spPr>
          <a:xfrm>
            <a:off x="4759041" y="2608084"/>
            <a:ext cx="1340400" cy="762000"/>
          </a:xfrm>
          <a:prstGeom prst="rect">
            <a:avLst/>
          </a:prstGeom>
          <a:solidFill>
            <a:srgbClr val="7943A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Each pair is made up of a key and value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9" name="Google Shape;439;g127e9d03819_0_526"/>
          <p:cNvCxnSpPr/>
          <p:nvPr/>
        </p:nvCxnSpPr>
        <p:spPr>
          <a:xfrm>
            <a:off x="5801575" y="3293925"/>
            <a:ext cx="194100" cy="509100"/>
          </a:xfrm>
          <a:prstGeom prst="straightConnector1">
            <a:avLst/>
          </a:prstGeom>
          <a:noFill/>
          <a:ln cap="flat" cmpd="sng" w="38100">
            <a:solidFill>
              <a:srgbClr val="7943A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0" name="Google Shape;440;g127e9d03819_0_526"/>
          <p:cNvSpPr txBox="1"/>
          <p:nvPr/>
        </p:nvSpPr>
        <p:spPr>
          <a:xfrm>
            <a:off x="6695325" y="2632330"/>
            <a:ext cx="1520400" cy="762000"/>
          </a:xfrm>
          <a:prstGeom prst="rect">
            <a:avLst/>
          </a:prstGeom>
          <a:solidFill>
            <a:srgbClr val="C93BD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pairs are separated by commas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1" name="Google Shape;441;g127e9d03819_0_526"/>
          <p:cNvCxnSpPr/>
          <p:nvPr/>
        </p:nvCxnSpPr>
        <p:spPr>
          <a:xfrm flipH="1">
            <a:off x="6457850" y="3377050"/>
            <a:ext cx="566400" cy="604500"/>
          </a:xfrm>
          <a:prstGeom prst="straightConnector1">
            <a:avLst/>
          </a:prstGeom>
          <a:noFill/>
          <a:ln cap="flat" cmpd="sng" w="38100">
            <a:solidFill>
              <a:srgbClr val="C93BD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2" name="Google Shape;442;g127e9d03819_0_526"/>
          <p:cNvSpPr txBox="1"/>
          <p:nvPr/>
        </p:nvSpPr>
        <p:spPr>
          <a:xfrm>
            <a:off x="5573075" y="5001500"/>
            <a:ext cx="1880700" cy="5853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Keys and values are separated by a colon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3" name="Google Shape;443;g127e9d03819_0_526"/>
          <p:cNvCxnSpPr/>
          <p:nvPr/>
        </p:nvCxnSpPr>
        <p:spPr>
          <a:xfrm rot="10800000">
            <a:off x="5662750" y="4052225"/>
            <a:ext cx="686100" cy="1049700"/>
          </a:xfrm>
          <a:prstGeom prst="straightConnector1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499a3ef356_0_152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Playing with dictionaries!</a:t>
            </a:r>
            <a:endParaRPr/>
          </a:p>
        </p:txBody>
      </p:sp>
      <p:sp>
        <p:nvSpPr>
          <p:cNvPr id="449" name="Google Shape;449;g1499a3ef356_0_152"/>
          <p:cNvSpPr txBox="1"/>
          <p:nvPr>
            <p:ph idx="1" type="body"/>
          </p:nvPr>
        </p:nvSpPr>
        <p:spPr>
          <a:xfrm>
            <a:off x="457200" y="15898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/>
              <a:t>Let’s try using the phone book!</a:t>
            </a:r>
            <a:endParaRPr sz="24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GB" sz="2200"/>
              <a:t>Let’s create the phonebook</a:t>
            </a:r>
            <a:endParaRPr sz="2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GB" sz="20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&gt;&gt;&gt; 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phone_book = {</a:t>
            </a:r>
            <a:endParaRPr sz="20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      "Alex"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:</a:t>
            </a:r>
            <a:r>
              <a:rPr lang="en-GB" sz="2000">
                <a:solidFill>
                  <a:srgbClr val="44DD55"/>
                </a:solidFill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111,</a:t>
            </a:r>
            <a:r>
              <a:rPr lang="en-GB" sz="2000">
                <a:solidFill>
                  <a:srgbClr val="44DD55"/>
                </a:solidFill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en-GB" sz="20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"Caitlin"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:</a:t>
            </a:r>
            <a:r>
              <a:rPr lang="en-GB" sz="2000">
                <a:solidFill>
                  <a:srgbClr val="44DD55"/>
                </a:solidFill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222,</a:t>
            </a:r>
            <a:r>
              <a:rPr lang="en-GB" sz="2000">
                <a:solidFill>
                  <a:srgbClr val="44DD55"/>
                </a:solidFill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en-GB" sz="20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"Emma"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: 333</a:t>
            </a:r>
            <a:endParaRPr sz="20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   }</a:t>
            </a:r>
            <a:endParaRPr sz="20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ira Mono"/>
              <a:ea typeface="Fira Mono"/>
              <a:cs typeface="Fira Mono"/>
              <a:sym typeface="Fira Mono"/>
            </a:endParaRPr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●"/>
            </a:pPr>
            <a:r>
              <a:rPr lang="en-GB" sz="2100"/>
              <a:t>Let’s get Alex’s number from the phonebook. What will it be?</a:t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   &gt;&gt;&gt;</a:t>
            </a:r>
            <a:r>
              <a:rPr lang="en-GB" sz="2000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 phone_book[</a:t>
            </a:r>
            <a:r>
              <a:rPr lang="en-GB" sz="20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"Alex"</a:t>
            </a:r>
            <a:r>
              <a:rPr lang="en-GB" sz="2000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]</a:t>
            </a:r>
            <a:endParaRPr sz="2000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   </a:t>
            </a:r>
            <a:endParaRPr sz="2000">
              <a:solidFill>
                <a:srgbClr val="0000FF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499a3ef356_0_208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Playing with dictionaries!</a:t>
            </a:r>
            <a:endParaRPr/>
          </a:p>
        </p:txBody>
      </p:sp>
      <p:sp>
        <p:nvSpPr>
          <p:cNvPr id="455" name="Google Shape;455;g1499a3ef356_0_208"/>
          <p:cNvSpPr txBox="1"/>
          <p:nvPr>
            <p:ph idx="1" type="body"/>
          </p:nvPr>
        </p:nvSpPr>
        <p:spPr>
          <a:xfrm>
            <a:off x="457200" y="15898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/>
              <a:t>Let’s try using the phone book!</a:t>
            </a:r>
            <a:endParaRPr sz="24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GB" sz="2200"/>
              <a:t>Let’s create the phonebook</a:t>
            </a:r>
            <a:endParaRPr sz="2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GB" sz="20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&gt;&gt;&gt; 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phone_book = {</a:t>
            </a:r>
            <a:endParaRPr sz="20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      "Alex"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:</a:t>
            </a:r>
            <a:r>
              <a:rPr lang="en-GB" sz="2000">
                <a:solidFill>
                  <a:srgbClr val="44DD55"/>
                </a:solidFill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111,</a:t>
            </a:r>
            <a:r>
              <a:rPr lang="en-GB" sz="2000">
                <a:solidFill>
                  <a:srgbClr val="44DD55"/>
                </a:solidFill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en-GB" sz="20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"Caitlin"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:</a:t>
            </a:r>
            <a:r>
              <a:rPr lang="en-GB" sz="2000">
                <a:solidFill>
                  <a:srgbClr val="44DD55"/>
                </a:solidFill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222,</a:t>
            </a:r>
            <a:r>
              <a:rPr lang="en-GB" sz="2000">
                <a:solidFill>
                  <a:srgbClr val="44DD55"/>
                </a:solidFill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en-GB" sz="20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"Emma"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: 333</a:t>
            </a:r>
            <a:endParaRPr sz="20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   }</a:t>
            </a:r>
            <a:endParaRPr sz="20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ira Mono"/>
              <a:ea typeface="Fira Mono"/>
              <a:cs typeface="Fira Mono"/>
              <a:sym typeface="Fira Mono"/>
            </a:endParaRPr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●"/>
            </a:pPr>
            <a:r>
              <a:rPr lang="en-GB" sz="2100"/>
              <a:t>Let’s get Alex’s number from the phonebook. What will it be?</a:t>
            </a:r>
            <a:endParaRPr sz="2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   &gt;&gt;&gt;</a:t>
            </a:r>
            <a:r>
              <a:rPr lang="en-GB" sz="2000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 phone_book[</a:t>
            </a:r>
            <a:r>
              <a:rPr lang="en-GB" sz="20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"Alex"</a:t>
            </a:r>
            <a:r>
              <a:rPr lang="en-GB" sz="2000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]</a:t>
            </a:r>
            <a:endParaRPr sz="2000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   </a:t>
            </a:r>
            <a:r>
              <a:rPr lang="en-GB" sz="2000">
                <a:solidFill>
                  <a:srgbClr val="0000FF"/>
                </a:solidFill>
                <a:latin typeface="Fira Mono"/>
                <a:ea typeface="Fira Mono"/>
                <a:cs typeface="Fira Mono"/>
                <a:sym typeface="Fira Mono"/>
              </a:rPr>
              <a:t>111</a:t>
            </a:r>
            <a:endParaRPr sz="2000">
              <a:solidFill>
                <a:srgbClr val="0000FF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Tell us you’re here!</a:t>
            </a: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1606050" y="2147200"/>
            <a:ext cx="5931900" cy="3110100"/>
          </a:xfrm>
          <a:prstGeom prst="roundRect">
            <a:avLst>
              <a:gd fmla="val 16667" name="adj"/>
            </a:avLst>
          </a:prstGeom>
          <a:solidFill>
            <a:srgbClr val="992588"/>
          </a:solidFill>
          <a:ln cap="flat" cmpd="sng" w="152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Click on the </a:t>
            </a:r>
            <a:endParaRPr b="0" i="0" sz="3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End </a:t>
            </a:r>
            <a:r>
              <a:rPr b="1" i="0" lang="en-GB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of Day </a:t>
            </a: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Survey</a:t>
            </a:r>
            <a:r>
              <a:rPr b="1" i="0" lang="en-GB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3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 fill it in now!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499a3ef356_0_157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Updating our dictionaries!</a:t>
            </a:r>
            <a:endParaRPr/>
          </a:p>
        </p:txBody>
      </p:sp>
      <p:sp>
        <p:nvSpPr>
          <p:cNvPr id="461" name="Google Shape;461;g1499a3ef356_0_157"/>
          <p:cNvSpPr txBox="1"/>
          <p:nvPr>
            <p:ph idx="1" type="body"/>
          </p:nvPr>
        </p:nvSpPr>
        <p:spPr>
          <a:xfrm>
            <a:off x="457200" y="15898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GB" sz="2200"/>
              <a:t>Alex changed her number. Let’s update it! </a:t>
            </a:r>
            <a:endParaRPr sz="2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   &gt;&gt;&gt; 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phone_book[</a:t>
            </a:r>
            <a:r>
              <a:rPr lang="en-GB" sz="20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"Alex"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] = 123</a:t>
            </a:r>
            <a:endParaRPr sz="2000">
              <a:solidFill>
                <a:srgbClr val="9A00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GB" sz="20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&gt;&gt;&gt; </a:t>
            </a:r>
            <a:r>
              <a:rPr lang="en-GB" sz="2000">
                <a:solidFill>
                  <a:srgbClr val="9305A6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(phone_book)</a:t>
            </a:r>
            <a:endParaRPr sz="20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FF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ira Mono"/>
              <a:ea typeface="Fira Mono"/>
              <a:cs typeface="Fira Mono"/>
              <a:sym typeface="Fira Mono"/>
            </a:endParaRPr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We met Rowena! Let’s add her to our phone book</a:t>
            </a:r>
            <a:endParaRPr sz="2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   &gt;&gt;&gt; 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phone_book[</a:t>
            </a:r>
            <a:r>
              <a:rPr lang="en-GB" sz="20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"Rowena"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] = 444</a:t>
            </a:r>
            <a:endParaRPr sz="2000">
              <a:solidFill>
                <a:srgbClr val="9A00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GB" sz="20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&gt;&gt;&gt; </a:t>
            </a:r>
            <a:r>
              <a:rPr lang="en-GB" sz="2000">
                <a:solidFill>
                  <a:srgbClr val="9305A6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(phone_book)</a:t>
            </a:r>
            <a:endParaRPr sz="20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499a3ef356_0_213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Updating our dictionaries!</a:t>
            </a:r>
            <a:endParaRPr/>
          </a:p>
        </p:txBody>
      </p:sp>
      <p:sp>
        <p:nvSpPr>
          <p:cNvPr id="467" name="Google Shape;467;g1499a3ef356_0_213"/>
          <p:cNvSpPr txBox="1"/>
          <p:nvPr>
            <p:ph idx="1" type="body"/>
          </p:nvPr>
        </p:nvSpPr>
        <p:spPr>
          <a:xfrm>
            <a:off x="457200" y="15898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GB" sz="2200"/>
              <a:t>Alex changed her number. Let’s update it!</a:t>
            </a:r>
            <a:endParaRPr sz="2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   &gt;&gt;&gt; 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phone_book[</a:t>
            </a:r>
            <a:r>
              <a:rPr lang="en-GB" sz="20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"Alex"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] = 123</a:t>
            </a:r>
            <a:endParaRPr sz="2000">
              <a:solidFill>
                <a:srgbClr val="9A00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GB" sz="20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&gt;&gt;&gt; </a:t>
            </a:r>
            <a:r>
              <a:rPr lang="en-GB" sz="2000">
                <a:solidFill>
                  <a:srgbClr val="9305A6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(phone_book)</a:t>
            </a:r>
            <a:endParaRPr sz="20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FF"/>
                </a:solidFill>
                <a:latin typeface="Fira Mono"/>
                <a:ea typeface="Fira Mono"/>
                <a:cs typeface="Fira Mono"/>
                <a:sym typeface="Fira Mono"/>
              </a:rPr>
              <a:t>   { "Alex": 123, "Caitlin": 222, "Emma": 333 }</a:t>
            </a:r>
            <a:endParaRPr sz="2000">
              <a:solidFill>
                <a:srgbClr val="0000FF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ira Mono"/>
              <a:ea typeface="Fira Mono"/>
              <a:cs typeface="Fira Mono"/>
              <a:sym typeface="Fira Mono"/>
            </a:endParaRPr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We met Rowena! Let’s add her to our phone book</a:t>
            </a:r>
            <a:endParaRPr sz="2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   &gt;&gt;&gt; 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phone_book[</a:t>
            </a:r>
            <a:r>
              <a:rPr lang="en-GB" sz="20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"Rowena"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] = 444</a:t>
            </a:r>
            <a:endParaRPr sz="2000">
              <a:solidFill>
                <a:srgbClr val="9A00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GB" sz="20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&gt;&gt;&gt; </a:t>
            </a:r>
            <a:r>
              <a:rPr lang="en-GB" sz="2000">
                <a:solidFill>
                  <a:srgbClr val="9305A6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(phone_book)</a:t>
            </a:r>
            <a:endParaRPr sz="20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499a3ef356_0_218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Updating our dictionaries!</a:t>
            </a:r>
            <a:endParaRPr/>
          </a:p>
        </p:txBody>
      </p:sp>
      <p:sp>
        <p:nvSpPr>
          <p:cNvPr id="473" name="Google Shape;473;g1499a3ef356_0_218"/>
          <p:cNvSpPr txBox="1"/>
          <p:nvPr>
            <p:ph idx="1" type="body"/>
          </p:nvPr>
        </p:nvSpPr>
        <p:spPr>
          <a:xfrm>
            <a:off x="457200" y="15898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GB" sz="2200"/>
              <a:t>Alex changed her number. Let’s update it!</a:t>
            </a:r>
            <a:endParaRPr sz="2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   &gt;&gt;&gt; 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phone_book[</a:t>
            </a:r>
            <a:r>
              <a:rPr lang="en-GB" sz="20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"Alex"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] = 123</a:t>
            </a:r>
            <a:endParaRPr sz="2000">
              <a:solidFill>
                <a:srgbClr val="9A00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GB" sz="20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&gt;&gt;&gt; </a:t>
            </a:r>
            <a:r>
              <a:rPr lang="en-GB" sz="2000">
                <a:solidFill>
                  <a:srgbClr val="9305A6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(phone_book)</a:t>
            </a:r>
            <a:endParaRPr sz="20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FF"/>
                </a:solidFill>
                <a:latin typeface="Fira Mono"/>
                <a:ea typeface="Fira Mono"/>
                <a:cs typeface="Fira Mono"/>
                <a:sym typeface="Fira Mono"/>
              </a:rPr>
              <a:t>   { "Alex": 123, "Caitlin": 222, "Emma": 333 }</a:t>
            </a:r>
            <a:endParaRPr sz="2000">
              <a:solidFill>
                <a:srgbClr val="0000FF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ira Mono"/>
              <a:ea typeface="Fira Mono"/>
              <a:cs typeface="Fira Mono"/>
              <a:sym typeface="Fira Mono"/>
            </a:endParaRPr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We met Rowena! Let’s add her to our phone book</a:t>
            </a:r>
            <a:endParaRPr sz="2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   &gt;&gt;&gt; 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phone_book[</a:t>
            </a:r>
            <a:r>
              <a:rPr lang="en-GB" sz="20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"Rowena"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] = 444</a:t>
            </a:r>
            <a:endParaRPr sz="2000">
              <a:solidFill>
                <a:srgbClr val="9A00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GB" sz="20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&gt;&gt;&gt; </a:t>
            </a:r>
            <a:r>
              <a:rPr lang="en-GB" sz="2000">
                <a:solidFill>
                  <a:srgbClr val="9305A6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lang="en-GB" sz="2000">
                <a:latin typeface="Fira Mono"/>
                <a:ea typeface="Fira Mono"/>
                <a:cs typeface="Fira Mono"/>
                <a:sym typeface="Fira Mono"/>
              </a:rPr>
              <a:t>(phone_book)</a:t>
            </a:r>
            <a:endParaRPr sz="20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FF"/>
                </a:solidFill>
                <a:latin typeface="Fira Mono"/>
                <a:ea typeface="Fira Mono"/>
                <a:cs typeface="Fira Mono"/>
                <a:sym typeface="Fira Mono"/>
              </a:rPr>
              <a:t>   { "Alex": 123, "Caitlin": 222, "Emma": 333, </a:t>
            </a:r>
            <a:endParaRPr sz="2000">
              <a:solidFill>
                <a:srgbClr val="0000FF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FF"/>
                </a:solidFill>
                <a:latin typeface="Fira Mono"/>
                <a:ea typeface="Fira Mono"/>
                <a:cs typeface="Fira Mono"/>
                <a:sym typeface="Fira Mono"/>
              </a:rPr>
              <a:t>   "Rowena": 444 }</a:t>
            </a:r>
            <a:endParaRPr sz="2000">
              <a:solidFill>
                <a:srgbClr val="0000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7e9d03819_0_64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Project time!</a:t>
            </a:r>
            <a:endParaRPr/>
          </a:p>
        </p:txBody>
      </p:sp>
      <p:sp>
        <p:nvSpPr>
          <p:cNvPr id="479" name="Google Shape;479;g127e9d03819_0_640"/>
          <p:cNvSpPr txBox="1"/>
          <p:nvPr/>
        </p:nvSpPr>
        <p:spPr>
          <a:xfrm>
            <a:off x="457200" y="1728825"/>
            <a:ext cx="7915200" cy="42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now know all about dictionaries! </a:t>
            </a:r>
            <a:endParaRPr b="0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b="0" i="0" lang="en-GB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GB" sz="3000" u="none" cap="none" strike="noStrike">
                <a:solidFill>
                  <a:srgbClr val="47AF11"/>
                </a:solidFill>
                <a:latin typeface="Open Sans"/>
                <a:ea typeface="Open Sans"/>
                <a:cs typeface="Open Sans"/>
                <a:sym typeface="Open Sans"/>
              </a:rPr>
              <a:t>Let’s put what we learnt into our project</a:t>
            </a:r>
            <a:endParaRPr b="1" i="0" sz="3000" u="none" cap="none" strike="noStrike">
              <a:solidFill>
                <a:srgbClr val="47AF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47AF11"/>
                </a:solidFill>
                <a:latin typeface="Open Sans"/>
                <a:ea typeface="Open Sans"/>
                <a:cs typeface="Open Sans"/>
                <a:sym typeface="Open Sans"/>
              </a:rPr>
              <a:t>Try to do Part 2</a:t>
            </a:r>
            <a:endParaRPr b="1" i="0" sz="3000" u="none" cap="none" strike="noStrike">
              <a:solidFill>
                <a:srgbClr val="47AF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GB" sz="3000">
                <a:solidFill>
                  <a:srgbClr val="47AF11"/>
                </a:solidFill>
                <a:latin typeface="Open Sans"/>
                <a:ea typeface="Open Sans"/>
                <a:cs typeface="Open Sans"/>
                <a:sym typeface="Open Sans"/>
              </a:rPr>
              <a:t>of workbook 2!</a:t>
            </a:r>
            <a:endParaRPr b="1" sz="3000">
              <a:solidFill>
                <a:srgbClr val="47AF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The tutors will be around to help!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27e9d03819_0_279"/>
          <p:cNvSpPr txBox="1"/>
          <p:nvPr>
            <p:ph type="ctrTitle"/>
          </p:nvPr>
        </p:nvSpPr>
        <p:spPr>
          <a:xfrm>
            <a:off x="685800" y="20679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304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</a:pPr>
            <a:r>
              <a:rPr b="0" i="0" lang="en-GB" sz="3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Python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Lists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85" name="Google Shape;485;g127e9d03819_0_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1225" y="3816675"/>
            <a:ext cx="3081549" cy="24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27e9d03819_0_289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</a:pPr>
            <a:r>
              <a:rPr lang="en-GB">
                <a:solidFill>
                  <a:schemeClr val="lt1"/>
                </a:solidFill>
              </a:rPr>
              <a:t>Lists can store multiple things</a:t>
            </a:r>
            <a:endParaRPr/>
          </a:p>
        </p:txBody>
      </p:sp>
      <p:sp>
        <p:nvSpPr>
          <p:cNvPr id="491" name="Google Shape;491;g127e9d03819_0_289"/>
          <p:cNvSpPr txBox="1"/>
          <p:nvPr>
            <p:ph idx="1" type="body"/>
          </p:nvPr>
        </p:nvSpPr>
        <p:spPr>
          <a:xfrm>
            <a:off x="445150" y="1595399"/>
            <a:ext cx="82296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A </a:t>
            </a:r>
            <a:r>
              <a:rPr lang="en-GB" sz="24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GB" sz="2400"/>
              <a:t> is an ordered group of related items, all stored in the same variable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92" name="Google Shape;492;g127e9d03819_0_289"/>
          <p:cNvSpPr txBox="1"/>
          <p:nvPr/>
        </p:nvSpPr>
        <p:spPr>
          <a:xfrm>
            <a:off x="289400" y="2732025"/>
            <a:ext cx="3724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day1 = </a:t>
            </a:r>
            <a:r>
              <a:rPr b="0" i="0" lang="en-GB" sz="20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'Monday'</a:t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day2 = </a:t>
            </a:r>
            <a:r>
              <a:rPr b="0" i="0" lang="en-GB" sz="20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'Tuesday'</a:t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day3 = </a:t>
            </a:r>
            <a:r>
              <a:rPr b="0" i="0" lang="en-GB" sz="20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'Wednesday'</a:t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day4 = </a:t>
            </a:r>
            <a:r>
              <a:rPr b="0" i="0" lang="en-GB" sz="20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'Thursday'</a:t>
            </a:r>
            <a:endParaRPr b="0" i="0" sz="2000" u="none" cap="none" strike="noStrike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day5 = </a:t>
            </a:r>
            <a:r>
              <a:rPr b="0" i="0" lang="en-GB" sz="20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'Friday'</a:t>
            </a:r>
            <a:endParaRPr b="0" i="0" sz="2000" u="none" cap="none" strike="noStrike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day6 = </a:t>
            </a:r>
            <a:r>
              <a:rPr b="0" i="0" lang="en-GB" sz="20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'Saturday'</a:t>
            </a:r>
            <a:endParaRPr b="0" i="0" sz="2000" u="none" cap="none" strike="noStrike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day7 = </a:t>
            </a:r>
            <a:r>
              <a:rPr b="0" i="0" lang="en-GB" sz="20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'Sunday'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3" name="Google Shape;493;g127e9d03819_0_289"/>
          <p:cNvSpPr txBox="1"/>
          <p:nvPr/>
        </p:nvSpPr>
        <p:spPr>
          <a:xfrm>
            <a:off x="289400" y="5412200"/>
            <a:ext cx="6656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2000" u="none" cap="none" strike="noStrike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days = [</a:t>
            </a:r>
            <a:r>
              <a:rPr b="0" i="0" lang="en-GB" sz="20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'Monday'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i="0" lang="en-GB" sz="20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 'Tuesday'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i="0" lang="en-GB" sz="20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 'Wednesday'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i="0" lang="en-GB" sz="20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 'Thursday'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i="0" lang="en-GB" sz="20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 'Friday'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i="0" lang="en-GB" sz="20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 'Saturday'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i="0" lang="en-GB" sz="20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 'Sunday'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27e9d03819_0_303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Your Favourite Things!</a:t>
            </a:r>
            <a:endParaRPr/>
          </a:p>
        </p:txBody>
      </p:sp>
      <p:sp>
        <p:nvSpPr>
          <p:cNvPr id="499" name="Google Shape;499;g127e9d03819_0_303"/>
          <p:cNvSpPr txBox="1"/>
          <p:nvPr>
            <p:ph idx="1" type="body"/>
          </p:nvPr>
        </p:nvSpPr>
        <p:spPr>
          <a:xfrm>
            <a:off x="445150" y="1442988"/>
            <a:ext cx="8229600" cy="48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9A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 faves = [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‘books'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 ‘butterfly'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 ‘chocolate'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 'skateboard'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5100">
                <a:latin typeface="Consolas"/>
                <a:ea typeface="Consolas"/>
                <a:cs typeface="Consolas"/>
                <a:sym typeface="Consolas"/>
              </a:rPr>
              <a:t>[   ,    ,    ,      ]</a:t>
            </a:r>
            <a:endParaRPr sz="51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00" name="Google Shape;500;g127e9d03819_0_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140" y="3951412"/>
            <a:ext cx="1053000" cy="7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g127e9d03819_0_3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2029" y="3763000"/>
            <a:ext cx="1441500" cy="96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g127e9d03819_0_3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7189" y="4041412"/>
            <a:ext cx="1092300" cy="7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g127e9d03819_0_3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88258" y="3810706"/>
            <a:ext cx="2020800" cy="10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27e9d03819_0_325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Accessing Lists!</a:t>
            </a:r>
            <a:endParaRPr/>
          </a:p>
        </p:txBody>
      </p:sp>
      <p:sp>
        <p:nvSpPr>
          <p:cNvPr id="509" name="Google Shape;509;g127e9d03819_0_325"/>
          <p:cNvSpPr txBox="1"/>
          <p:nvPr>
            <p:ph idx="1" type="body"/>
          </p:nvPr>
        </p:nvSpPr>
        <p:spPr>
          <a:xfrm>
            <a:off x="445150" y="1595388"/>
            <a:ext cx="8229600" cy="48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The favourites </a:t>
            </a:r>
            <a:r>
              <a:rPr lang="en-GB" sz="20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GB" sz="2000">
                <a:solidFill>
                  <a:srgbClr val="9305A6"/>
                </a:solidFill>
              </a:rPr>
              <a:t> </a:t>
            </a:r>
            <a:r>
              <a:rPr lang="en-GB" sz="2000"/>
              <a:t>holds four strings in order.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We can count out the items using index numbers!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 sz="2000"/>
              <a:t>0				1					2					3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000"/>
              <a:t>     	-4    			-3    				-2    				-1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/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b="1" lang="en-GB" sz="2000">
                <a:solidFill>
                  <a:srgbClr val="CC0000"/>
                </a:solidFill>
              </a:rPr>
              <a:t>Indices start from zero!</a:t>
            </a:r>
            <a:endParaRPr/>
          </a:p>
        </p:txBody>
      </p:sp>
      <p:pic>
        <p:nvPicPr>
          <p:cNvPr id="510" name="Google Shape;510;g127e9d03819_0_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540" y="3843412"/>
            <a:ext cx="1053000" cy="7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g127e9d03819_0_3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7904" y="3731200"/>
            <a:ext cx="1441500" cy="96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g127e9d03819_0_3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87864" y="3857212"/>
            <a:ext cx="1092300" cy="7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g127e9d03819_0_3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01308" y="3702706"/>
            <a:ext cx="2020800" cy="10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27e9d03819_0_312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 can put (almost</a:t>
            </a:r>
            <a:r>
              <a:rPr lang="en-GB"/>
              <a:t>) </a:t>
            </a:r>
            <a:r>
              <a:rPr b="0" i="0" lang="en-GB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anything into a list</a:t>
            </a:r>
            <a:endParaRPr/>
          </a:p>
        </p:txBody>
      </p:sp>
      <p:sp>
        <p:nvSpPr>
          <p:cNvPr id="519" name="Google Shape;519;g127e9d03819_0_312"/>
          <p:cNvSpPr txBox="1"/>
          <p:nvPr>
            <p:ph idx="1" type="body"/>
          </p:nvPr>
        </p:nvSpPr>
        <p:spPr>
          <a:xfrm>
            <a:off x="445150" y="1595399"/>
            <a:ext cx="8229600" cy="45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Font typeface="Open Sans"/>
              <a:buChar char="●"/>
            </a:pP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can have a list of </a:t>
            </a:r>
            <a:r>
              <a:rPr b="0" i="0" lang="en-GB" sz="2000" u="none" cap="none" strike="noStrike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egers</a:t>
            </a:r>
            <a:endParaRPr sz="20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en-GB" sz="2000" u="none" cap="none" strike="noStrike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primes = [1, 2, 3, 5, 11]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7AF11"/>
              </a:buClr>
              <a:buSzPts val="2000"/>
              <a:buFont typeface="Open Sans"/>
              <a:buChar char="●"/>
            </a:pP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can have </a:t>
            </a:r>
            <a:r>
              <a:rPr b="0" i="0" lang="en-GB" sz="2000" u="none" cap="none" strike="noStrike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lists</a:t>
            </a: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with mixed </a:t>
            </a:r>
            <a:r>
              <a:rPr b="0" i="0" lang="en-GB" sz="2000" u="none" cap="none" strike="noStrike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egers and </a:t>
            </a:r>
            <a:r>
              <a:rPr b="0" i="0" lang="en-GB" sz="2000" u="none" cap="none" strike="noStrike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ings</a:t>
            </a:r>
            <a:endParaRPr sz="20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en-GB" sz="2000" u="none" cap="none" strike="noStrike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mixture</a:t>
            </a:r>
            <a:r>
              <a:rPr b="0" i="0" lang="en-GB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[1, </a:t>
            </a:r>
            <a:r>
              <a:rPr lang="en-GB" sz="20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i="0" lang="en-GB" sz="20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GB" sz="20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i="0" lang="en-GB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3, 4, </a:t>
            </a:r>
            <a:r>
              <a:rPr lang="en-GB" sz="20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i="0" lang="en-GB" sz="20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five</a:t>
            </a:r>
            <a:r>
              <a:rPr lang="en-GB" sz="20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i="0" lang="en-GB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b="0" i="0" sz="20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7AF11"/>
              </a:buClr>
              <a:buSzPts val="2000"/>
              <a:buFont typeface="Open Sans"/>
              <a:buChar char="●"/>
            </a:pP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But this is almost </a:t>
            </a:r>
            <a:r>
              <a:rPr b="1" i="0" lang="en-GB" sz="2000" u="none" cap="none" strike="noStrike">
                <a:solidFill>
                  <a:schemeClr val="dk1"/>
                </a:solidFill>
              </a:rPr>
              <a:t>never</a:t>
            </a: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good idea!</a:t>
            </a:r>
            <a:r>
              <a:rPr lang="en-GB" sz="2000"/>
              <a:t> </a:t>
            </a: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should be able to treat every element of the </a:t>
            </a:r>
            <a:r>
              <a:rPr b="0" i="0" lang="en-GB" sz="2000" u="none" cap="none" strike="noStrike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the same</a:t>
            </a:r>
            <a:r>
              <a:rPr lang="en-GB" sz="2000"/>
              <a:t> way.</a:t>
            </a:r>
            <a:endParaRPr sz="20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27e9d03819_0_345"/>
          <p:cNvSpPr txBox="1"/>
          <p:nvPr>
            <p:ph type="title"/>
          </p:nvPr>
        </p:nvSpPr>
        <p:spPr>
          <a:xfrm>
            <a:off x="4243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Falling off the edge</a:t>
            </a:r>
            <a:endParaRPr/>
          </a:p>
        </p:txBody>
      </p:sp>
      <p:sp>
        <p:nvSpPr>
          <p:cNvPr id="525" name="Google Shape;525;g127e9d03819_0_345"/>
          <p:cNvSpPr txBox="1"/>
          <p:nvPr>
            <p:ph idx="1" type="body"/>
          </p:nvPr>
        </p:nvSpPr>
        <p:spPr>
          <a:xfrm>
            <a:off x="445150" y="1823998"/>
            <a:ext cx="8229600" cy="40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Python complains if you try to go </a:t>
            </a:r>
            <a:r>
              <a:rPr b="1" lang="en-GB" sz="2400"/>
              <a:t>past the end</a:t>
            </a:r>
            <a:r>
              <a:rPr lang="en-GB" sz="2400"/>
              <a:t> of a </a:t>
            </a:r>
            <a:r>
              <a:rPr lang="en-GB" sz="24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400">
              <a:solidFill>
                <a:srgbClr val="9305A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9305A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9305A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 faves = [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'books'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 'butterfly'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 'chocolate'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 'skateboard'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faves[4]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Traceback (most recent call last):</a:t>
            </a:r>
            <a:endParaRPr sz="2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File "&lt;stdin&gt;", line 1, in &lt;module&gt;</a:t>
            </a:r>
            <a:endParaRPr sz="2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IndexError: list index out of range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/>
          <p:nvPr>
            <p:ph type="ctrTitle"/>
          </p:nvPr>
        </p:nvSpPr>
        <p:spPr>
          <a:xfrm>
            <a:off x="685800" y="20679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Today’s project!</a:t>
            </a:r>
            <a:endParaRPr/>
          </a:p>
        </p:txBody>
      </p:sp>
      <p:sp>
        <p:nvSpPr>
          <p:cNvPr id="68" name="Google Shape;68;p6"/>
          <p:cNvSpPr txBox="1"/>
          <p:nvPr>
            <p:ph idx="1" type="subTitle"/>
          </p:nvPr>
        </p:nvSpPr>
        <p:spPr>
          <a:xfrm>
            <a:off x="760421" y="514905"/>
            <a:ext cx="7772400" cy="13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Password Cracker!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69" name="Google Shape;6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1175" y="3773800"/>
            <a:ext cx="2461650" cy="246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27e9d03819_0_35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Updating items!</a:t>
            </a:r>
            <a:endParaRPr/>
          </a:p>
        </p:txBody>
      </p:sp>
      <p:sp>
        <p:nvSpPr>
          <p:cNvPr id="531" name="Google Shape;531;g127e9d03819_0_350"/>
          <p:cNvSpPr txBox="1"/>
          <p:nvPr>
            <p:ph idx="1" type="body"/>
          </p:nvPr>
        </p:nvSpPr>
        <p:spPr>
          <a:xfrm>
            <a:off x="445150" y="1595398"/>
            <a:ext cx="8229600" cy="3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We can also </a:t>
            </a:r>
            <a:r>
              <a:rPr b="1" lang="en-GB" sz="2400"/>
              <a:t>update things</a:t>
            </a:r>
            <a:r>
              <a:rPr lang="en-GB" sz="2400"/>
              <a:t> in a list: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 faves = [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'books'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 'butterfly'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 'chocolate'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 'skateboard'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faves[1]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'Butterfly'</a:t>
            </a:r>
            <a:endParaRPr sz="24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faves[1] = 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'new favourite'</a:t>
            </a:r>
            <a:endParaRPr sz="2400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faves[1]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'new favourite'</a:t>
            </a:r>
            <a:endParaRPr sz="24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27e9d03819_0_368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Removing items!</a:t>
            </a:r>
            <a:endParaRPr/>
          </a:p>
        </p:txBody>
      </p:sp>
      <p:sp>
        <p:nvSpPr>
          <p:cNvPr id="537" name="Google Shape;537;g127e9d03819_0_368"/>
          <p:cNvSpPr txBox="1"/>
          <p:nvPr>
            <p:ph idx="1" type="body"/>
          </p:nvPr>
        </p:nvSpPr>
        <p:spPr>
          <a:xfrm>
            <a:off x="445150" y="1519188"/>
            <a:ext cx="8229600" cy="48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GB" sz="2000"/>
              <a:t>We can remove items from the list if they’re no longer needed!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GB" sz="2000"/>
              <a:t>What if we decided that we didn’t like butterflies anymore?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 &gt;&gt;&gt; 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faves.</a:t>
            </a:r>
            <a:r>
              <a:rPr lang="en-GB" sz="20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remove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'butterfly'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nsolas"/>
              <a:buChar char="●"/>
            </a:pP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 What does this list look like now?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5000">
                <a:latin typeface="Consolas"/>
                <a:ea typeface="Consolas"/>
                <a:cs typeface="Consolas"/>
                <a:sym typeface="Consolas"/>
              </a:rPr>
              <a:t>  [    ,     ,       ]</a:t>
            </a:r>
            <a:endParaRPr sz="50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  <p:pic>
        <p:nvPicPr>
          <p:cNvPr id="538" name="Google Shape;538;g127e9d03819_0_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1870" y="4918069"/>
            <a:ext cx="2020800" cy="102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g127e9d03819_0_3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3152" y="5134975"/>
            <a:ext cx="1053000" cy="7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g127e9d03819_0_3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22852" y="5150887"/>
            <a:ext cx="1092300" cy="7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499a3ef356_0_228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Looping over a list of ints</a:t>
            </a:r>
            <a:endParaRPr/>
          </a:p>
        </p:txBody>
      </p:sp>
      <p:sp>
        <p:nvSpPr>
          <p:cNvPr id="546" name="Google Shape;546;g1499a3ef356_0_228"/>
          <p:cNvSpPr txBox="1"/>
          <p:nvPr>
            <p:ph idx="1" type="body"/>
          </p:nvPr>
        </p:nvSpPr>
        <p:spPr>
          <a:xfrm>
            <a:off x="229775" y="1581525"/>
            <a:ext cx="82296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</a:rPr>
              <a:t>We can loop through a list:</a:t>
            </a:r>
            <a:endParaRPr b="1" sz="24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47" name="Google Shape;547;g1499a3ef356_0_228"/>
          <p:cNvSpPr txBox="1"/>
          <p:nvPr/>
        </p:nvSpPr>
        <p:spPr>
          <a:xfrm>
            <a:off x="348900" y="2312125"/>
            <a:ext cx="4136400" cy="1452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numbers = [1, 2, 3, 4]</a:t>
            </a:r>
            <a:endParaRPr sz="22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for </a:t>
            </a:r>
            <a:r>
              <a:rPr lang="en-GB" sz="22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i </a:t>
            </a:r>
            <a:r>
              <a:rPr lang="en-GB" sz="22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in </a:t>
            </a:r>
            <a:r>
              <a:rPr lang="en-GB" sz="22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numbers:</a:t>
            </a:r>
            <a:endParaRPr sz="22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</a:t>
            </a:r>
            <a:r>
              <a:rPr lang="en-GB" sz="2200">
                <a:solidFill>
                  <a:srgbClr val="9305A6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lang="en-GB" sz="22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(i)</a:t>
            </a:r>
            <a:endParaRPr sz="22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548" name="Google Shape;548;g1499a3ef356_0_228"/>
          <p:cNvSpPr txBox="1"/>
          <p:nvPr/>
        </p:nvSpPr>
        <p:spPr>
          <a:xfrm>
            <a:off x="348900" y="3988525"/>
            <a:ext cx="4136400" cy="1452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What’s going to happen?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499a3ef356_0_235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Looping over a list of ints</a:t>
            </a:r>
            <a:endParaRPr/>
          </a:p>
        </p:txBody>
      </p:sp>
      <p:sp>
        <p:nvSpPr>
          <p:cNvPr id="554" name="Google Shape;554;g1499a3ef356_0_235"/>
          <p:cNvSpPr txBox="1"/>
          <p:nvPr>
            <p:ph idx="1" type="body"/>
          </p:nvPr>
        </p:nvSpPr>
        <p:spPr>
          <a:xfrm>
            <a:off x="229775" y="1581525"/>
            <a:ext cx="82296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</a:rPr>
              <a:t>We can loop through a list:</a:t>
            </a:r>
            <a:endParaRPr b="1" sz="24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55" name="Google Shape;555;g1499a3ef356_0_235"/>
          <p:cNvSpPr txBox="1"/>
          <p:nvPr/>
        </p:nvSpPr>
        <p:spPr>
          <a:xfrm>
            <a:off x="4777100" y="2099325"/>
            <a:ext cx="4136400" cy="36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Char char="●"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Each item of the list takes a turn at being the variable i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Char char="●"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 the body once for each item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Char char="●"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We’re done when we run out of items!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6" name="Google Shape;556;g1499a3ef356_0_235"/>
          <p:cNvSpPr txBox="1"/>
          <p:nvPr/>
        </p:nvSpPr>
        <p:spPr>
          <a:xfrm>
            <a:off x="348900" y="2312125"/>
            <a:ext cx="4136400" cy="1452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numbers = [1, 2, 3, 4]</a:t>
            </a:r>
            <a:endParaRPr sz="22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for </a:t>
            </a:r>
            <a:r>
              <a:rPr lang="en-GB" sz="22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i </a:t>
            </a:r>
            <a:r>
              <a:rPr lang="en-GB" sz="22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in </a:t>
            </a:r>
            <a:r>
              <a:rPr lang="en-GB" sz="22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numbers:</a:t>
            </a:r>
            <a:endParaRPr sz="22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</a:t>
            </a:r>
            <a:r>
              <a:rPr lang="en-GB" sz="2200">
                <a:solidFill>
                  <a:srgbClr val="9305A6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lang="en-GB" sz="22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(i)</a:t>
            </a:r>
            <a:endParaRPr sz="22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557" name="Google Shape;557;g1499a3ef356_0_235"/>
          <p:cNvSpPr txBox="1"/>
          <p:nvPr/>
        </p:nvSpPr>
        <p:spPr>
          <a:xfrm>
            <a:off x="348900" y="3988525"/>
            <a:ext cx="4136400" cy="206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What’s going to happen?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&gt;&gt;&gt; </a:t>
            </a:r>
            <a:r>
              <a:rPr lang="en-GB" sz="22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1</a:t>
            </a:r>
            <a:endParaRPr sz="22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&gt;&gt;&gt; </a:t>
            </a:r>
            <a:r>
              <a:rPr lang="en-GB" sz="22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2</a:t>
            </a:r>
            <a:endParaRPr sz="22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&gt;&gt;&gt; </a:t>
            </a:r>
            <a:r>
              <a:rPr lang="en-GB" sz="22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3</a:t>
            </a:r>
            <a:endParaRPr sz="22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9A0000"/>
                </a:solidFill>
                <a:latin typeface="Fira Mono"/>
                <a:ea typeface="Fira Mono"/>
                <a:cs typeface="Fira Mono"/>
                <a:sym typeface="Fira Mono"/>
              </a:rPr>
              <a:t>&gt;&gt;&gt; </a:t>
            </a:r>
            <a:r>
              <a:rPr lang="en-GB" sz="22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4</a:t>
            </a:r>
            <a:endParaRPr sz="22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499a3ef356_0_294"/>
          <p:cNvSpPr/>
          <p:nvPr/>
        </p:nvSpPr>
        <p:spPr>
          <a:xfrm>
            <a:off x="5988425" y="2321850"/>
            <a:ext cx="2940300" cy="4025100"/>
          </a:xfrm>
          <a:prstGeom prst="rect">
            <a:avLst/>
          </a:prstGeom>
          <a:solidFill>
            <a:srgbClr val="F3F3F3"/>
          </a:solidFill>
          <a:ln cap="flat" cmpd="sng" w="28575">
            <a:solidFill>
              <a:srgbClr val="7943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g1499a3ef356_0_294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does it work??</a:t>
            </a:r>
            <a:endParaRPr/>
          </a:p>
        </p:txBody>
      </p:sp>
      <p:sp>
        <p:nvSpPr>
          <p:cNvPr id="564" name="Google Shape;564;g1499a3ef356_0_294"/>
          <p:cNvSpPr txBox="1"/>
          <p:nvPr>
            <p:ph idx="1" type="body"/>
          </p:nvPr>
        </p:nvSpPr>
        <p:spPr>
          <a:xfrm>
            <a:off x="457200" y="1600200"/>
            <a:ext cx="82296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/>
              <a:t>Everything in the list gets to have a turn at being the </a:t>
            </a:r>
            <a:r>
              <a:rPr b="1" lang="en-GB" u="sng"/>
              <a:t>fruit</a:t>
            </a:r>
            <a:r>
              <a:rPr b="1" lang="en-GB"/>
              <a:t> variable</a:t>
            </a:r>
            <a:endParaRPr/>
          </a:p>
        </p:txBody>
      </p:sp>
      <p:sp>
        <p:nvSpPr>
          <p:cNvPr id="565" name="Google Shape;565;g1499a3ef356_0_294"/>
          <p:cNvSpPr txBox="1"/>
          <p:nvPr/>
        </p:nvSpPr>
        <p:spPr>
          <a:xfrm>
            <a:off x="591675" y="2330825"/>
            <a:ext cx="5292300" cy="1126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fruits = [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'apple'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, 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'banana'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, 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'mango'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]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for 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en-GB" sz="1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in 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fruits: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</a:t>
            </a:r>
            <a:r>
              <a:rPr lang="en-GB" sz="1800">
                <a:solidFill>
                  <a:srgbClr val="9305A6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'yummy 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+ fruit)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566" name="Google Shape;566;g1499a3ef356_0_294"/>
          <p:cNvSpPr txBox="1"/>
          <p:nvPr/>
        </p:nvSpPr>
        <p:spPr>
          <a:xfrm>
            <a:off x="6069100" y="2362200"/>
            <a:ext cx="2859600" cy="12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Let’s set </a:t>
            </a:r>
            <a:r>
              <a:rPr b="1" lang="en-GB" u="sng"/>
              <a:t>fruit</a:t>
            </a:r>
            <a:r>
              <a:rPr b="1" lang="en-GB"/>
              <a:t> to to the </a:t>
            </a:r>
            <a:r>
              <a:rPr b="1" lang="en-GB">
                <a:solidFill>
                  <a:srgbClr val="0000FF"/>
                </a:solidFill>
              </a:rPr>
              <a:t>first </a:t>
            </a:r>
            <a:r>
              <a:rPr b="1" lang="en-GB"/>
              <a:t>thing in the list!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fruit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/>
              <a:t>is now 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'apple'</a:t>
            </a:r>
            <a:r>
              <a:rPr lang="en-GB"/>
              <a:t>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567" name="Google Shape;567;g1499a3ef356_0_294"/>
          <p:cNvSpPr/>
          <p:nvPr/>
        </p:nvSpPr>
        <p:spPr>
          <a:xfrm rot="5400000">
            <a:off x="330946" y="2770890"/>
            <a:ext cx="297300" cy="349500"/>
          </a:xfrm>
          <a:prstGeom prst="triangle">
            <a:avLst>
              <a:gd fmla="val 50000" name="adj"/>
            </a:avLst>
          </a:prstGeom>
          <a:solidFill>
            <a:srgbClr val="47AF11"/>
          </a:solidFill>
          <a:ln cap="flat" cmpd="sng" w="38100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1499a3ef356_0_294"/>
          <p:cNvSpPr/>
          <p:nvPr/>
        </p:nvSpPr>
        <p:spPr>
          <a:xfrm rot="10800000">
            <a:off x="2204575" y="2252696"/>
            <a:ext cx="297300" cy="224700"/>
          </a:xfrm>
          <a:prstGeom prst="triangle">
            <a:avLst>
              <a:gd fmla="val 50000" name="adj"/>
            </a:avLst>
          </a:prstGeom>
          <a:solidFill>
            <a:srgbClr val="0000FF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499a3ef356_0_454"/>
          <p:cNvSpPr/>
          <p:nvPr/>
        </p:nvSpPr>
        <p:spPr>
          <a:xfrm>
            <a:off x="5988425" y="2321850"/>
            <a:ext cx="2940300" cy="4025100"/>
          </a:xfrm>
          <a:prstGeom prst="rect">
            <a:avLst/>
          </a:prstGeom>
          <a:solidFill>
            <a:srgbClr val="F3F3F3"/>
          </a:solidFill>
          <a:ln cap="flat" cmpd="sng" w="28575">
            <a:solidFill>
              <a:srgbClr val="7943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g1499a3ef356_0_454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does it work??</a:t>
            </a:r>
            <a:endParaRPr/>
          </a:p>
        </p:txBody>
      </p:sp>
      <p:sp>
        <p:nvSpPr>
          <p:cNvPr id="575" name="Google Shape;575;g1499a3ef356_0_454"/>
          <p:cNvSpPr txBox="1"/>
          <p:nvPr>
            <p:ph idx="1" type="body"/>
          </p:nvPr>
        </p:nvSpPr>
        <p:spPr>
          <a:xfrm>
            <a:off x="457200" y="1600200"/>
            <a:ext cx="82296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/>
              <a:t>Everything in the list gets to have a turn at being the </a:t>
            </a:r>
            <a:r>
              <a:rPr b="1" lang="en-GB" u="sng"/>
              <a:t>fruit</a:t>
            </a:r>
            <a:r>
              <a:rPr b="1" lang="en-GB"/>
              <a:t> variable</a:t>
            </a:r>
            <a:endParaRPr/>
          </a:p>
        </p:txBody>
      </p:sp>
      <p:sp>
        <p:nvSpPr>
          <p:cNvPr id="576" name="Google Shape;576;g1499a3ef356_0_454"/>
          <p:cNvSpPr txBox="1"/>
          <p:nvPr/>
        </p:nvSpPr>
        <p:spPr>
          <a:xfrm>
            <a:off x="591675" y="2330825"/>
            <a:ext cx="5292300" cy="1126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fruits = [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'apple'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, 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'banana'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, 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'mango'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]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for 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 </a:t>
            </a:r>
            <a:r>
              <a:rPr lang="en-GB" sz="1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in 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fruits: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</a:t>
            </a:r>
            <a:r>
              <a:rPr lang="en-GB" sz="1800">
                <a:solidFill>
                  <a:srgbClr val="9305A6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'yummy 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+ fruit)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577" name="Google Shape;577;g1499a3ef356_0_454"/>
          <p:cNvSpPr txBox="1"/>
          <p:nvPr/>
        </p:nvSpPr>
        <p:spPr>
          <a:xfrm>
            <a:off x="6069100" y="2362200"/>
            <a:ext cx="2859600" cy="12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Let’s set </a:t>
            </a:r>
            <a:r>
              <a:rPr b="1" lang="en-GB" u="sng"/>
              <a:t>fruit</a:t>
            </a:r>
            <a:r>
              <a:rPr b="1" lang="en-GB"/>
              <a:t> to to the </a:t>
            </a:r>
            <a:r>
              <a:rPr b="1" lang="en-GB">
                <a:solidFill>
                  <a:srgbClr val="0000FF"/>
                </a:solidFill>
              </a:rPr>
              <a:t>first </a:t>
            </a:r>
            <a:r>
              <a:rPr b="1" lang="en-GB"/>
              <a:t>thing in the list!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fruit </a:t>
            </a:r>
            <a:r>
              <a:rPr lang="en-GB"/>
              <a:t>is now 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'apple'</a:t>
            </a:r>
            <a:r>
              <a:rPr lang="en-GB"/>
              <a:t>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'yummy '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+ fruit)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578" name="Google Shape;578;g1499a3ef356_0_454"/>
          <p:cNvSpPr/>
          <p:nvPr/>
        </p:nvSpPr>
        <p:spPr>
          <a:xfrm rot="5400000">
            <a:off x="318396" y="3065540"/>
            <a:ext cx="297300" cy="349500"/>
          </a:xfrm>
          <a:prstGeom prst="triangle">
            <a:avLst>
              <a:gd fmla="val 50000" name="adj"/>
            </a:avLst>
          </a:prstGeom>
          <a:solidFill>
            <a:srgbClr val="47AF11"/>
          </a:solidFill>
          <a:ln cap="flat" cmpd="sng" w="38100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g1499a3ef356_0_454"/>
          <p:cNvSpPr/>
          <p:nvPr/>
        </p:nvSpPr>
        <p:spPr>
          <a:xfrm rot="10800000">
            <a:off x="2204575" y="2252696"/>
            <a:ext cx="297300" cy="224700"/>
          </a:xfrm>
          <a:prstGeom prst="triangle">
            <a:avLst>
              <a:gd fmla="val 50000" name="adj"/>
            </a:avLst>
          </a:prstGeom>
          <a:solidFill>
            <a:srgbClr val="0000FF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g1499a3ef356_0_454"/>
          <p:cNvSpPr txBox="1"/>
          <p:nvPr/>
        </p:nvSpPr>
        <p:spPr>
          <a:xfrm>
            <a:off x="1748100" y="3645575"/>
            <a:ext cx="2220000" cy="13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-GB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Yummy apple</a:t>
            </a:r>
            <a:br>
              <a:rPr lang="en-GB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800"/>
          </a:p>
        </p:txBody>
      </p:sp>
      <p:cxnSp>
        <p:nvCxnSpPr>
          <p:cNvPr id="581" name="Google Shape;581;g1499a3ef356_0_454"/>
          <p:cNvCxnSpPr/>
          <p:nvPr/>
        </p:nvCxnSpPr>
        <p:spPr>
          <a:xfrm flipH="1">
            <a:off x="3827800" y="3245225"/>
            <a:ext cx="2322000" cy="905400"/>
          </a:xfrm>
          <a:prstGeom prst="straightConnector1">
            <a:avLst/>
          </a:prstGeom>
          <a:noFill/>
          <a:ln cap="flat" cmpd="sng" w="38100">
            <a:solidFill>
              <a:srgbClr val="7943A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499a3ef356_0_467"/>
          <p:cNvSpPr/>
          <p:nvPr/>
        </p:nvSpPr>
        <p:spPr>
          <a:xfrm>
            <a:off x="5988425" y="2321850"/>
            <a:ext cx="2940300" cy="4025100"/>
          </a:xfrm>
          <a:prstGeom prst="rect">
            <a:avLst/>
          </a:prstGeom>
          <a:solidFill>
            <a:srgbClr val="F3F3F3"/>
          </a:solidFill>
          <a:ln cap="flat" cmpd="sng" w="28575">
            <a:solidFill>
              <a:srgbClr val="7943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g1499a3ef356_0_467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does it work??</a:t>
            </a:r>
            <a:endParaRPr/>
          </a:p>
        </p:txBody>
      </p:sp>
      <p:sp>
        <p:nvSpPr>
          <p:cNvPr id="588" name="Google Shape;588;g1499a3ef356_0_467"/>
          <p:cNvSpPr txBox="1"/>
          <p:nvPr>
            <p:ph idx="1" type="body"/>
          </p:nvPr>
        </p:nvSpPr>
        <p:spPr>
          <a:xfrm>
            <a:off x="457200" y="1600200"/>
            <a:ext cx="82296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/>
              <a:t>Everything in the list gets to have a turn at being the </a:t>
            </a:r>
            <a:r>
              <a:rPr b="1" lang="en-GB" u="sng"/>
              <a:t>fruit</a:t>
            </a:r>
            <a:r>
              <a:rPr b="1" lang="en-GB"/>
              <a:t> variable</a:t>
            </a:r>
            <a:endParaRPr/>
          </a:p>
        </p:txBody>
      </p:sp>
      <p:sp>
        <p:nvSpPr>
          <p:cNvPr id="589" name="Google Shape;589;g1499a3ef356_0_467"/>
          <p:cNvSpPr txBox="1"/>
          <p:nvPr/>
        </p:nvSpPr>
        <p:spPr>
          <a:xfrm>
            <a:off x="591675" y="2330825"/>
            <a:ext cx="5292300" cy="1126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fruits = [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'apple'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, 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'banana'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, 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'mango'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]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for 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 </a:t>
            </a:r>
            <a:r>
              <a:rPr lang="en-GB" sz="1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in 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fruits: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</a:t>
            </a:r>
            <a:r>
              <a:rPr lang="en-GB" sz="1800">
                <a:solidFill>
                  <a:srgbClr val="9305A6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'yummy 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+ fruit)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590" name="Google Shape;590;g1499a3ef356_0_467"/>
          <p:cNvSpPr txBox="1"/>
          <p:nvPr/>
        </p:nvSpPr>
        <p:spPr>
          <a:xfrm>
            <a:off x="6069100" y="2362200"/>
            <a:ext cx="2859600" cy="12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Let’s set </a:t>
            </a:r>
            <a:r>
              <a:rPr b="1" lang="en-GB" u="sng"/>
              <a:t>fruit</a:t>
            </a:r>
            <a:r>
              <a:rPr b="1" lang="en-GB"/>
              <a:t> to to the </a:t>
            </a:r>
            <a:r>
              <a:rPr b="1" lang="en-GB">
                <a:solidFill>
                  <a:srgbClr val="0000FF"/>
                </a:solidFill>
              </a:rPr>
              <a:t>first </a:t>
            </a:r>
            <a:r>
              <a:rPr b="1" lang="en-GB"/>
              <a:t>thing in the list!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fruit </a:t>
            </a:r>
            <a:r>
              <a:rPr lang="en-GB"/>
              <a:t>is now 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'apple'</a:t>
            </a:r>
            <a:r>
              <a:rPr lang="en-GB"/>
              <a:t>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'yummy '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+ fruit)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b="1" i="1" lang="en-GB">
                <a:solidFill>
                  <a:srgbClr val="FF0000"/>
                </a:solidFill>
              </a:rPr>
              <a:t>We’re at the end of the loop body, back to the top!</a:t>
            </a:r>
            <a:endParaRPr/>
          </a:p>
        </p:txBody>
      </p:sp>
      <p:sp>
        <p:nvSpPr>
          <p:cNvPr id="591" name="Google Shape;591;g1499a3ef356_0_467"/>
          <p:cNvSpPr/>
          <p:nvPr/>
        </p:nvSpPr>
        <p:spPr>
          <a:xfrm rot="5400000">
            <a:off x="330946" y="2770890"/>
            <a:ext cx="297300" cy="349500"/>
          </a:xfrm>
          <a:prstGeom prst="triangle">
            <a:avLst>
              <a:gd fmla="val 50000" name="adj"/>
            </a:avLst>
          </a:prstGeom>
          <a:solidFill>
            <a:srgbClr val="47AF11"/>
          </a:solidFill>
          <a:ln cap="flat" cmpd="sng" w="38100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g1499a3ef356_0_467"/>
          <p:cNvSpPr/>
          <p:nvPr/>
        </p:nvSpPr>
        <p:spPr>
          <a:xfrm rot="10800000">
            <a:off x="2204575" y="2252696"/>
            <a:ext cx="297300" cy="224700"/>
          </a:xfrm>
          <a:prstGeom prst="triangle">
            <a:avLst>
              <a:gd fmla="val 50000" name="adj"/>
            </a:avLst>
          </a:prstGeom>
          <a:solidFill>
            <a:srgbClr val="0000FF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g1499a3ef356_0_467"/>
          <p:cNvSpPr txBox="1"/>
          <p:nvPr/>
        </p:nvSpPr>
        <p:spPr>
          <a:xfrm>
            <a:off x="1748100" y="3645575"/>
            <a:ext cx="2220000" cy="13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-GB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Yummy apple</a:t>
            </a:r>
            <a:br>
              <a:rPr lang="en-GB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800"/>
          </a:p>
        </p:txBody>
      </p:sp>
      <p:cxnSp>
        <p:nvCxnSpPr>
          <p:cNvPr id="594" name="Google Shape;594;g1499a3ef356_0_467"/>
          <p:cNvCxnSpPr/>
          <p:nvPr/>
        </p:nvCxnSpPr>
        <p:spPr>
          <a:xfrm>
            <a:off x="275825" y="2946300"/>
            <a:ext cx="319800" cy="288300"/>
          </a:xfrm>
          <a:prstGeom prst="curvedConnector3">
            <a:avLst>
              <a:gd fmla="val -60765" name="adj1"/>
            </a:avLst>
          </a:prstGeom>
          <a:noFill/>
          <a:ln cap="flat" cmpd="sng" w="28575">
            <a:solidFill>
              <a:srgbClr val="47AF1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499a3ef356_0_480"/>
          <p:cNvSpPr/>
          <p:nvPr/>
        </p:nvSpPr>
        <p:spPr>
          <a:xfrm>
            <a:off x="5988425" y="2321850"/>
            <a:ext cx="2940300" cy="4025100"/>
          </a:xfrm>
          <a:prstGeom prst="rect">
            <a:avLst/>
          </a:prstGeom>
          <a:solidFill>
            <a:srgbClr val="F3F3F3"/>
          </a:solidFill>
          <a:ln cap="flat" cmpd="sng" w="28575">
            <a:solidFill>
              <a:srgbClr val="7943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g1499a3ef356_0_48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does it work??</a:t>
            </a:r>
            <a:endParaRPr/>
          </a:p>
        </p:txBody>
      </p:sp>
      <p:sp>
        <p:nvSpPr>
          <p:cNvPr id="601" name="Google Shape;601;g1499a3ef356_0_480"/>
          <p:cNvSpPr txBox="1"/>
          <p:nvPr>
            <p:ph idx="1" type="body"/>
          </p:nvPr>
        </p:nvSpPr>
        <p:spPr>
          <a:xfrm>
            <a:off x="457200" y="1600200"/>
            <a:ext cx="82296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/>
              <a:t>Everything in the list gets to have a turn at being the </a:t>
            </a:r>
            <a:r>
              <a:rPr b="1" lang="en-GB" u="sng"/>
              <a:t>fruit</a:t>
            </a:r>
            <a:r>
              <a:rPr b="1" lang="en-GB"/>
              <a:t> variable</a:t>
            </a:r>
            <a:endParaRPr/>
          </a:p>
        </p:txBody>
      </p:sp>
      <p:sp>
        <p:nvSpPr>
          <p:cNvPr id="602" name="Google Shape;602;g1499a3ef356_0_480"/>
          <p:cNvSpPr txBox="1"/>
          <p:nvPr/>
        </p:nvSpPr>
        <p:spPr>
          <a:xfrm>
            <a:off x="591675" y="2330825"/>
            <a:ext cx="5292300" cy="1126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fruits = [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'apple'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, 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'banana'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, 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'mango'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]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for 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 </a:t>
            </a:r>
            <a:r>
              <a:rPr lang="en-GB" sz="1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in 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fruits: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</a:t>
            </a:r>
            <a:r>
              <a:rPr lang="en-GB" sz="1800">
                <a:solidFill>
                  <a:srgbClr val="9305A6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'yummy 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+ fruit)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603" name="Google Shape;603;g1499a3ef356_0_480"/>
          <p:cNvSpPr txBox="1"/>
          <p:nvPr/>
        </p:nvSpPr>
        <p:spPr>
          <a:xfrm>
            <a:off x="6069100" y="2362200"/>
            <a:ext cx="2859600" cy="3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Let’s set </a:t>
            </a:r>
            <a:r>
              <a:rPr b="1" lang="en-GB" u="sng"/>
              <a:t>fruit</a:t>
            </a:r>
            <a:r>
              <a:rPr b="1" lang="en-GB"/>
              <a:t> to to the </a:t>
            </a:r>
            <a:r>
              <a:rPr b="1" lang="en-GB">
                <a:solidFill>
                  <a:srgbClr val="0000FF"/>
                </a:solidFill>
              </a:rPr>
              <a:t>first </a:t>
            </a:r>
            <a:r>
              <a:rPr b="1" lang="en-GB"/>
              <a:t>thing in the list!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fruit </a:t>
            </a:r>
            <a:r>
              <a:rPr lang="en-GB"/>
              <a:t>is now 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'apple'</a:t>
            </a:r>
            <a:r>
              <a:rPr lang="en-GB"/>
              <a:t>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'yummy '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+ fruit)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b="1" i="1" lang="en-GB">
                <a:solidFill>
                  <a:srgbClr val="FF0000"/>
                </a:solidFill>
              </a:rPr>
              <a:t>We’re at the end of the loop body, back to the top!</a:t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Let’s set </a:t>
            </a:r>
            <a:r>
              <a:rPr b="1" lang="en-GB" u="sng">
                <a:solidFill>
                  <a:schemeClr val="dk1"/>
                </a:solidFill>
              </a:rPr>
              <a:t>fruit</a:t>
            </a:r>
            <a:r>
              <a:rPr b="1" lang="en-GB">
                <a:solidFill>
                  <a:schemeClr val="dk1"/>
                </a:solidFill>
              </a:rPr>
              <a:t> to to the </a:t>
            </a:r>
            <a:r>
              <a:rPr b="1" lang="en-GB">
                <a:solidFill>
                  <a:srgbClr val="0000FF"/>
                </a:solidFill>
              </a:rPr>
              <a:t>next </a:t>
            </a:r>
            <a:r>
              <a:rPr b="1" lang="en-GB">
                <a:solidFill>
                  <a:schemeClr val="dk1"/>
                </a:solidFill>
              </a:rPr>
              <a:t>thing in the list!</a:t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fruit </a:t>
            </a:r>
            <a:r>
              <a:rPr lang="en-GB">
                <a:solidFill>
                  <a:schemeClr val="dk1"/>
                </a:solidFill>
              </a:rPr>
              <a:t>is now 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lang="en-GB">
                <a:solidFill>
                  <a:schemeClr val="dk1"/>
                </a:solidFill>
              </a:rPr>
              <a:t>!</a:t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604" name="Google Shape;604;g1499a3ef356_0_480"/>
          <p:cNvSpPr/>
          <p:nvPr/>
        </p:nvSpPr>
        <p:spPr>
          <a:xfrm rot="5400000">
            <a:off x="330946" y="2770890"/>
            <a:ext cx="297300" cy="349500"/>
          </a:xfrm>
          <a:prstGeom prst="triangle">
            <a:avLst>
              <a:gd fmla="val 50000" name="adj"/>
            </a:avLst>
          </a:prstGeom>
          <a:solidFill>
            <a:srgbClr val="47AF11"/>
          </a:solidFill>
          <a:ln cap="flat" cmpd="sng" w="38100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g1499a3ef356_0_480"/>
          <p:cNvSpPr/>
          <p:nvPr/>
        </p:nvSpPr>
        <p:spPr>
          <a:xfrm rot="10800000">
            <a:off x="3709075" y="2252696"/>
            <a:ext cx="297300" cy="224700"/>
          </a:xfrm>
          <a:prstGeom prst="triangle">
            <a:avLst>
              <a:gd fmla="val 50000" name="adj"/>
            </a:avLst>
          </a:prstGeom>
          <a:solidFill>
            <a:srgbClr val="0000FF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g1499a3ef356_0_480"/>
          <p:cNvSpPr txBox="1"/>
          <p:nvPr/>
        </p:nvSpPr>
        <p:spPr>
          <a:xfrm>
            <a:off x="1748100" y="3645575"/>
            <a:ext cx="2220000" cy="13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-GB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Yummy apple</a:t>
            </a:r>
            <a:br>
              <a:rPr lang="en-GB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800"/>
          </a:p>
        </p:txBody>
      </p:sp>
      <p:sp>
        <p:nvSpPr>
          <p:cNvPr id="607" name="Google Shape;607;g1499a3ef356_0_480"/>
          <p:cNvSpPr/>
          <p:nvPr/>
        </p:nvSpPr>
        <p:spPr>
          <a:xfrm>
            <a:off x="2551375" y="2023233"/>
            <a:ext cx="1322700" cy="459200"/>
          </a:xfrm>
          <a:custGeom>
            <a:rect b="b" l="l" r="r" t="t"/>
            <a:pathLst>
              <a:path extrusionOk="0" h="18368" w="52908">
                <a:moveTo>
                  <a:pt x="0" y="18368"/>
                </a:moveTo>
                <a:cubicBezTo>
                  <a:pt x="1296" y="15944"/>
                  <a:pt x="3594" y="6875"/>
                  <a:pt x="7773" y="3824"/>
                </a:cubicBezTo>
                <a:cubicBezTo>
                  <a:pt x="11952" y="773"/>
                  <a:pt x="19141" y="314"/>
                  <a:pt x="25075" y="63"/>
                </a:cubicBezTo>
                <a:cubicBezTo>
                  <a:pt x="31010" y="-188"/>
                  <a:pt x="38741" y="857"/>
                  <a:pt x="43380" y="2320"/>
                </a:cubicBezTo>
                <a:cubicBezTo>
                  <a:pt x="48019" y="3783"/>
                  <a:pt x="51320" y="7753"/>
                  <a:pt x="52908" y="8839"/>
                </a:cubicBezTo>
              </a:path>
            </a:pathLst>
          </a:cu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499a3ef356_0_496"/>
          <p:cNvSpPr/>
          <p:nvPr/>
        </p:nvSpPr>
        <p:spPr>
          <a:xfrm>
            <a:off x="5988425" y="2321850"/>
            <a:ext cx="2940300" cy="4025100"/>
          </a:xfrm>
          <a:prstGeom prst="rect">
            <a:avLst/>
          </a:prstGeom>
          <a:solidFill>
            <a:srgbClr val="F3F3F3"/>
          </a:solidFill>
          <a:ln cap="flat" cmpd="sng" w="28575">
            <a:solidFill>
              <a:srgbClr val="7943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g1499a3ef356_0_496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does it work??</a:t>
            </a:r>
            <a:endParaRPr/>
          </a:p>
        </p:txBody>
      </p:sp>
      <p:sp>
        <p:nvSpPr>
          <p:cNvPr id="614" name="Google Shape;614;g1499a3ef356_0_496"/>
          <p:cNvSpPr txBox="1"/>
          <p:nvPr>
            <p:ph idx="1" type="body"/>
          </p:nvPr>
        </p:nvSpPr>
        <p:spPr>
          <a:xfrm>
            <a:off x="457200" y="1600200"/>
            <a:ext cx="82296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/>
              <a:t>Everything in the list gets to have a turn at being the </a:t>
            </a:r>
            <a:r>
              <a:rPr b="1" lang="en-GB" u="sng"/>
              <a:t>fruit</a:t>
            </a:r>
            <a:r>
              <a:rPr b="1" lang="en-GB"/>
              <a:t> variable</a:t>
            </a:r>
            <a:endParaRPr/>
          </a:p>
        </p:txBody>
      </p:sp>
      <p:sp>
        <p:nvSpPr>
          <p:cNvPr id="615" name="Google Shape;615;g1499a3ef356_0_496"/>
          <p:cNvSpPr txBox="1"/>
          <p:nvPr/>
        </p:nvSpPr>
        <p:spPr>
          <a:xfrm>
            <a:off x="591675" y="2330825"/>
            <a:ext cx="5292300" cy="1126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fruits = [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'apple'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, 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'banana'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, 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'mango'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]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for 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 </a:t>
            </a:r>
            <a:r>
              <a:rPr lang="en-GB" sz="1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in 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fruits: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</a:t>
            </a:r>
            <a:r>
              <a:rPr lang="en-GB" sz="1800">
                <a:solidFill>
                  <a:srgbClr val="9305A6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'yummy 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+ fruit)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616" name="Google Shape;616;g1499a3ef356_0_496"/>
          <p:cNvSpPr txBox="1"/>
          <p:nvPr/>
        </p:nvSpPr>
        <p:spPr>
          <a:xfrm>
            <a:off x="6069100" y="2362200"/>
            <a:ext cx="2859600" cy="3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Let’s set </a:t>
            </a:r>
            <a:r>
              <a:rPr b="1" lang="en-GB" u="sng"/>
              <a:t>fruit</a:t>
            </a:r>
            <a:r>
              <a:rPr b="1" lang="en-GB"/>
              <a:t> to to the </a:t>
            </a:r>
            <a:r>
              <a:rPr b="1" lang="en-GB">
                <a:solidFill>
                  <a:srgbClr val="0000FF"/>
                </a:solidFill>
              </a:rPr>
              <a:t>first </a:t>
            </a:r>
            <a:r>
              <a:rPr b="1" lang="en-GB"/>
              <a:t>thing in the list!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fruit </a:t>
            </a:r>
            <a:r>
              <a:rPr lang="en-GB"/>
              <a:t>is now 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'apple'</a:t>
            </a:r>
            <a:r>
              <a:rPr lang="en-GB"/>
              <a:t>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'yummy '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+ fruit)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b="1" i="1" lang="en-GB">
                <a:solidFill>
                  <a:srgbClr val="FF0000"/>
                </a:solidFill>
              </a:rPr>
              <a:t>We’re at the end of the loop body, back to the top!</a:t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Let’s set </a:t>
            </a:r>
            <a:r>
              <a:rPr b="1" lang="en-GB" u="sng">
                <a:solidFill>
                  <a:schemeClr val="dk1"/>
                </a:solidFill>
              </a:rPr>
              <a:t>fruit</a:t>
            </a:r>
            <a:r>
              <a:rPr b="1" lang="en-GB">
                <a:solidFill>
                  <a:schemeClr val="dk1"/>
                </a:solidFill>
              </a:rPr>
              <a:t> to to the </a:t>
            </a:r>
            <a:r>
              <a:rPr b="1" lang="en-GB">
                <a:solidFill>
                  <a:srgbClr val="0000FF"/>
                </a:solidFill>
              </a:rPr>
              <a:t>next </a:t>
            </a:r>
            <a:r>
              <a:rPr b="1" lang="en-GB">
                <a:solidFill>
                  <a:schemeClr val="dk1"/>
                </a:solidFill>
              </a:rPr>
              <a:t>thing in the list!</a:t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fruit </a:t>
            </a:r>
            <a:r>
              <a:rPr lang="en-GB">
                <a:solidFill>
                  <a:schemeClr val="dk1"/>
                </a:solidFill>
              </a:rPr>
              <a:t>is now 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lang="en-GB">
                <a:solidFill>
                  <a:schemeClr val="dk1"/>
                </a:solidFill>
              </a:rPr>
              <a:t>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'yummy '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+ fruit)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7" name="Google Shape;617;g1499a3ef356_0_496"/>
          <p:cNvSpPr/>
          <p:nvPr/>
        </p:nvSpPr>
        <p:spPr>
          <a:xfrm rot="5400000">
            <a:off x="362296" y="3078065"/>
            <a:ext cx="297300" cy="349500"/>
          </a:xfrm>
          <a:prstGeom prst="triangle">
            <a:avLst>
              <a:gd fmla="val 50000" name="adj"/>
            </a:avLst>
          </a:prstGeom>
          <a:solidFill>
            <a:srgbClr val="47AF11"/>
          </a:solidFill>
          <a:ln cap="flat" cmpd="sng" w="38100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g1499a3ef356_0_496"/>
          <p:cNvSpPr/>
          <p:nvPr/>
        </p:nvSpPr>
        <p:spPr>
          <a:xfrm rot="10800000">
            <a:off x="3709075" y="2252696"/>
            <a:ext cx="297300" cy="224700"/>
          </a:xfrm>
          <a:prstGeom prst="triangle">
            <a:avLst>
              <a:gd fmla="val 50000" name="adj"/>
            </a:avLst>
          </a:prstGeom>
          <a:solidFill>
            <a:srgbClr val="0000FF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9" name="Google Shape;619;g1499a3ef356_0_496"/>
          <p:cNvCxnSpPr/>
          <p:nvPr/>
        </p:nvCxnSpPr>
        <p:spPr>
          <a:xfrm rot="10800000">
            <a:off x="3942900" y="4557400"/>
            <a:ext cx="2225700" cy="79500"/>
          </a:xfrm>
          <a:prstGeom prst="straightConnector1">
            <a:avLst/>
          </a:prstGeom>
          <a:noFill/>
          <a:ln cap="flat" cmpd="sng" w="38100">
            <a:solidFill>
              <a:srgbClr val="7943A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0" name="Google Shape;620;g1499a3ef356_0_496"/>
          <p:cNvSpPr txBox="1"/>
          <p:nvPr/>
        </p:nvSpPr>
        <p:spPr>
          <a:xfrm>
            <a:off x="1748100" y="3874175"/>
            <a:ext cx="2220000" cy="13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-GB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Yummy apple</a:t>
            </a:r>
            <a:endParaRPr sz="18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-GB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Yummy banana</a:t>
            </a:r>
            <a:endParaRPr sz="18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499a3ef356_0_509"/>
          <p:cNvSpPr/>
          <p:nvPr/>
        </p:nvSpPr>
        <p:spPr>
          <a:xfrm>
            <a:off x="5988425" y="2321850"/>
            <a:ext cx="2940300" cy="4025100"/>
          </a:xfrm>
          <a:prstGeom prst="rect">
            <a:avLst/>
          </a:prstGeom>
          <a:solidFill>
            <a:srgbClr val="F3F3F3"/>
          </a:solidFill>
          <a:ln cap="flat" cmpd="sng" w="28575">
            <a:solidFill>
              <a:srgbClr val="7943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g1499a3ef356_0_509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does it work??</a:t>
            </a:r>
            <a:endParaRPr/>
          </a:p>
        </p:txBody>
      </p:sp>
      <p:sp>
        <p:nvSpPr>
          <p:cNvPr id="627" name="Google Shape;627;g1499a3ef356_0_509"/>
          <p:cNvSpPr txBox="1"/>
          <p:nvPr>
            <p:ph idx="1" type="body"/>
          </p:nvPr>
        </p:nvSpPr>
        <p:spPr>
          <a:xfrm>
            <a:off x="457200" y="1600200"/>
            <a:ext cx="82296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/>
              <a:t>Everything in the list gets to have a turn at being the </a:t>
            </a:r>
            <a:r>
              <a:rPr b="1" lang="en-GB" u="sng"/>
              <a:t>fruit</a:t>
            </a:r>
            <a:r>
              <a:rPr b="1" lang="en-GB"/>
              <a:t> variable</a:t>
            </a:r>
            <a:endParaRPr/>
          </a:p>
        </p:txBody>
      </p:sp>
      <p:sp>
        <p:nvSpPr>
          <p:cNvPr id="628" name="Google Shape;628;g1499a3ef356_0_509"/>
          <p:cNvSpPr txBox="1"/>
          <p:nvPr/>
        </p:nvSpPr>
        <p:spPr>
          <a:xfrm>
            <a:off x="591675" y="2330825"/>
            <a:ext cx="5292300" cy="1126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fruits = [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'apple'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, 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'banana'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, 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'mango'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]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for 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 </a:t>
            </a:r>
            <a:r>
              <a:rPr lang="en-GB" sz="1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in 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fruits: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</a:t>
            </a:r>
            <a:r>
              <a:rPr lang="en-GB" sz="1800">
                <a:solidFill>
                  <a:srgbClr val="9305A6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'yummy 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+ fruit)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629" name="Google Shape;629;g1499a3ef356_0_509"/>
          <p:cNvSpPr txBox="1"/>
          <p:nvPr/>
        </p:nvSpPr>
        <p:spPr>
          <a:xfrm>
            <a:off x="6069100" y="2362200"/>
            <a:ext cx="2859600" cy="3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Let’s set </a:t>
            </a:r>
            <a:r>
              <a:rPr b="1" lang="en-GB" u="sng"/>
              <a:t>fruit</a:t>
            </a:r>
            <a:r>
              <a:rPr b="1" lang="en-GB"/>
              <a:t> to to the </a:t>
            </a:r>
            <a:r>
              <a:rPr b="1" lang="en-GB">
                <a:solidFill>
                  <a:srgbClr val="0000FF"/>
                </a:solidFill>
              </a:rPr>
              <a:t>first </a:t>
            </a:r>
            <a:r>
              <a:rPr b="1" lang="en-GB"/>
              <a:t>thing in the list!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fruit </a:t>
            </a:r>
            <a:r>
              <a:rPr lang="en-GB"/>
              <a:t>is now 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'apple'</a:t>
            </a:r>
            <a:r>
              <a:rPr lang="en-GB"/>
              <a:t>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'yummy '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+ fruit)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b="1" i="1" lang="en-GB">
                <a:solidFill>
                  <a:srgbClr val="FF0000"/>
                </a:solidFill>
              </a:rPr>
              <a:t>We’re at the end of the loop body, back to the top!</a:t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Let’s set </a:t>
            </a:r>
            <a:r>
              <a:rPr b="1" lang="en-GB" u="sng">
                <a:solidFill>
                  <a:schemeClr val="dk1"/>
                </a:solidFill>
              </a:rPr>
              <a:t>fruit</a:t>
            </a:r>
            <a:r>
              <a:rPr b="1" lang="en-GB">
                <a:solidFill>
                  <a:schemeClr val="dk1"/>
                </a:solidFill>
              </a:rPr>
              <a:t> to to the </a:t>
            </a:r>
            <a:r>
              <a:rPr b="1" lang="en-GB">
                <a:solidFill>
                  <a:srgbClr val="0000FF"/>
                </a:solidFill>
              </a:rPr>
              <a:t>next </a:t>
            </a:r>
            <a:r>
              <a:rPr b="1" lang="en-GB">
                <a:solidFill>
                  <a:schemeClr val="dk1"/>
                </a:solidFill>
              </a:rPr>
              <a:t>thing in the list!</a:t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fruit </a:t>
            </a:r>
            <a:r>
              <a:rPr lang="en-GB">
                <a:solidFill>
                  <a:schemeClr val="dk1"/>
                </a:solidFill>
              </a:rPr>
              <a:t>is now 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lang="en-GB">
                <a:solidFill>
                  <a:schemeClr val="dk1"/>
                </a:solidFill>
              </a:rPr>
              <a:t>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'yummy '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+ fruit)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FF0000"/>
                </a:solidFill>
              </a:rPr>
              <a:t>Out of body, back to the top!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0" name="Google Shape;630;g1499a3ef356_0_509"/>
          <p:cNvSpPr/>
          <p:nvPr/>
        </p:nvSpPr>
        <p:spPr>
          <a:xfrm rot="10800000">
            <a:off x="3709075" y="2252696"/>
            <a:ext cx="297300" cy="224700"/>
          </a:xfrm>
          <a:prstGeom prst="triangle">
            <a:avLst>
              <a:gd fmla="val 50000" name="adj"/>
            </a:avLst>
          </a:prstGeom>
          <a:solidFill>
            <a:srgbClr val="0000FF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g1499a3ef356_0_509"/>
          <p:cNvSpPr/>
          <p:nvPr/>
        </p:nvSpPr>
        <p:spPr>
          <a:xfrm rot="5400000">
            <a:off x="330946" y="2770890"/>
            <a:ext cx="297300" cy="349500"/>
          </a:xfrm>
          <a:prstGeom prst="triangle">
            <a:avLst>
              <a:gd fmla="val 50000" name="adj"/>
            </a:avLst>
          </a:prstGeom>
          <a:solidFill>
            <a:srgbClr val="47AF11"/>
          </a:solidFill>
          <a:ln cap="flat" cmpd="sng" w="38100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2" name="Google Shape;632;g1499a3ef356_0_509"/>
          <p:cNvCxnSpPr/>
          <p:nvPr/>
        </p:nvCxnSpPr>
        <p:spPr>
          <a:xfrm>
            <a:off x="275825" y="2946300"/>
            <a:ext cx="319800" cy="288300"/>
          </a:xfrm>
          <a:prstGeom prst="curvedConnector3">
            <a:avLst>
              <a:gd fmla="val -60765" name="adj1"/>
            </a:avLst>
          </a:prstGeom>
          <a:noFill/>
          <a:ln cap="flat" cmpd="sng" w="28575">
            <a:solidFill>
              <a:srgbClr val="47AF1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3" name="Google Shape;633;g1499a3ef356_0_509"/>
          <p:cNvSpPr txBox="1"/>
          <p:nvPr/>
        </p:nvSpPr>
        <p:spPr>
          <a:xfrm>
            <a:off x="1748100" y="3874175"/>
            <a:ext cx="2220000" cy="13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-GB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Yummy apple</a:t>
            </a:r>
            <a:endParaRPr sz="18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-GB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Yummy banana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Using the workbook!</a:t>
            </a:r>
            <a:endParaRPr/>
          </a:p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/>
              <a:t>The workbooks will help you put your project together!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8AC007"/>
                </a:solidFill>
              </a:rPr>
              <a:t>Each </a:t>
            </a:r>
            <a:r>
              <a:rPr b="1" lang="en-GB" u="sng">
                <a:solidFill>
                  <a:srgbClr val="8AC007"/>
                </a:solidFill>
              </a:rPr>
              <a:t>Part</a:t>
            </a:r>
            <a:r>
              <a:rPr lang="en-GB">
                <a:solidFill>
                  <a:srgbClr val="8AC007"/>
                </a:solidFill>
              </a:rPr>
              <a:t> of the workbook is made of tasks!</a:t>
            </a:r>
            <a:endParaRPr>
              <a:solidFill>
                <a:srgbClr val="8AC00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76" name="Google Shape;76;p7"/>
          <p:cNvPicPr preferRelativeResize="0"/>
          <p:nvPr/>
        </p:nvPicPr>
        <p:blipFill rotWithShape="1">
          <a:blip r:embed="rId3">
            <a:alphaModFix/>
          </a:blip>
          <a:srcRect b="15502" l="0" r="0" t="15502"/>
          <a:stretch/>
        </p:blipFill>
        <p:spPr>
          <a:xfrm>
            <a:off x="2251963" y="1972250"/>
            <a:ext cx="270763" cy="18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7"/>
          <p:cNvPicPr preferRelativeResize="0"/>
          <p:nvPr/>
        </p:nvPicPr>
        <p:blipFill rotWithShape="1">
          <a:blip r:embed="rId3">
            <a:alphaModFix/>
          </a:blip>
          <a:srcRect b="15502" l="0" r="0" t="15502"/>
          <a:stretch/>
        </p:blipFill>
        <p:spPr>
          <a:xfrm>
            <a:off x="1828800" y="1972250"/>
            <a:ext cx="270763" cy="1867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8" name="Google Shape;78;p7"/>
          <p:cNvGraphicFramePr/>
          <p:nvPr/>
        </p:nvGraphicFramePr>
        <p:xfrm>
          <a:off x="4549600" y="406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{7260D730-3805-46CA-80AB-A1A7F221ECB1}</a:tableStyleId>
              </a:tblPr>
              <a:tblGrid>
                <a:gridCol w="3608275"/>
              </a:tblGrid>
              <a:tr h="395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Task 6.1:  Make the thing do blah!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3500" marB="63500" marR="63500" marL="63500">
                    <a:solidFill>
                      <a:srgbClr val="8AC007"/>
                    </a:solidFill>
                  </a:tcPr>
                </a:tc>
              </a:tr>
              <a:tr h="42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Make your project do blah ….</a:t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395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1" lang="en-GB" sz="10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Hint</a:t>
                      </a:r>
                      <a:endParaRPr b="1" i="1" sz="1000" u="none" cap="none" strike="noStrike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3500" marB="63500" marR="63500" marL="63500">
                    <a:solidFill>
                      <a:srgbClr val="EAC435"/>
                    </a:solidFill>
                  </a:tcPr>
                </a:tc>
              </a:tr>
              <a:tr h="90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A clue, an example or some extra information to help you </a:t>
                      </a:r>
                      <a:r>
                        <a:rPr b="1" lang="en-GB" sz="1000" u="none" cap="none" strike="noStrike"/>
                        <a:t>figure out</a:t>
                      </a:r>
                      <a:r>
                        <a:rPr lang="en-GB" sz="1000" u="none" cap="none" strike="noStrike"/>
                        <a:t> the answer. 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Google Shape;79;p7"/>
          <p:cNvGraphicFramePr/>
          <p:nvPr/>
        </p:nvGraphicFramePr>
        <p:xfrm>
          <a:off x="4549600" y="2632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{7260D730-3805-46CA-80AB-A1A7F221ECB1}</a:tableStyleId>
              </a:tblPr>
              <a:tblGrid>
                <a:gridCol w="3608275"/>
              </a:tblGrid>
              <a:tr h="26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Task 6.2:  Add a blah to your code!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3500" marB="63500" marR="63500" marL="63500">
                    <a:solidFill>
                      <a:srgbClr val="8AC007"/>
                    </a:solidFill>
                  </a:tcPr>
                </a:tc>
              </a:tr>
              <a:tr h="77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solidFill>
                            <a:schemeClr val="dk1"/>
                          </a:solidFill>
                        </a:rPr>
                        <a:t>This has instructions on how to do a part of the project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AutoNum type="arabicPeriod"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</a:rPr>
                        <a:t>Start by doing this part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AutoNum type="arabicPeriod"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</a:rPr>
                        <a:t>Then you can do this part</a:t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80" name="Google Shape;80;p7"/>
          <p:cNvSpPr txBox="1"/>
          <p:nvPr/>
        </p:nvSpPr>
        <p:spPr>
          <a:xfrm>
            <a:off x="558550" y="2632250"/>
            <a:ext cx="3502200" cy="1092300"/>
          </a:xfrm>
          <a:prstGeom prst="rect">
            <a:avLst/>
          </a:prstGeom>
          <a:solidFill>
            <a:srgbClr val="EFEFEF"/>
          </a:solidFill>
          <a:ln cap="flat" cmpd="sng" w="76200">
            <a:solidFill>
              <a:srgbClr val="8AC00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Tasks - The parts of your project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 the tasks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order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make the project!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7"/>
          <p:cNvSpPr txBox="1"/>
          <p:nvPr/>
        </p:nvSpPr>
        <p:spPr>
          <a:xfrm>
            <a:off x="558550" y="4060875"/>
            <a:ext cx="3502200" cy="2048700"/>
          </a:xfrm>
          <a:prstGeom prst="rect">
            <a:avLst/>
          </a:prstGeom>
          <a:solidFill>
            <a:srgbClr val="EFEFEF"/>
          </a:solidFill>
          <a:ln cap="flat" cmpd="sng" w="76200">
            <a:solidFill>
              <a:srgbClr val="FFC6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Hints - Helpers for your tasks!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Stuck on a task, we might have given you a hint to help you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it out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hints have </a:t>
            </a:r>
            <a:r>
              <a:rPr b="1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unrelated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examples, or tips.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Don’t copy and paste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the code, you’ll end up with something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CRAZY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2" name="Google Shape;82;p7"/>
          <p:cNvGraphicFramePr/>
          <p:nvPr/>
        </p:nvGraphicFramePr>
        <p:xfrm>
          <a:off x="4630279" y="57433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{9749C51B-21CB-42BE-BDDC-93018F33E3FB}</a:tableStyleId>
              </a:tblPr>
              <a:tblGrid>
                <a:gridCol w="3424500"/>
              </a:tblGrid>
              <a:tr h="30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99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print</a:t>
                      </a: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</a:t>
                      </a:r>
                      <a:r>
                        <a:rPr lang="en-GB" sz="800" u="none" cap="none" strike="noStrike">
                          <a:solidFill>
                            <a:srgbClr val="6AA84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'This example is not part of the project’</a:t>
                      </a: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499a3ef356_0_538"/>
          <p:cNvSpPr/>
          <p:nvPr/>
        </p:nvSpPr>
        <p:spPr>
          <a:xfrm>
            <a:off x="5988425" y="2321850"/>
            <a:ext cx="2940300" cy="4025100"/>
          </a:xfrm>
          <a:prstGeom prst="rect">
            <a:avLst/>
          </a:prstGeom>
          <a:solidFill>
            <a:srgbClr val="F3F3F3"/>
          </a:solidFill>
          <a:ln cap="flat" cmpd="sng" w="28575">
            <a:solidFill>
              <a:srgbClr val="7943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g1499a3ef356_0_538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does it work??</a:t>
            </a:r>
            <a:endParaRPr/>
          </a:p>
        </p:txBody>
      </p:sp>
      <p:sp>
        <p:nvSpPr>
          <p:cNvPr id="640" name="Google Shape;640;g1499a3ef356_0_538"/>
          <p:cNvSpPr txBox="1"/>
          <p:nvPr>
            <p:ph idx="1" type="body"/>
          </p:nvPr>
        </p:nvSpPr>
        <p:spPr>
          <a:xfrm>
            <a:off x="457200" y="1600200"/>
            <a:ext cx="82296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/>
              <a:t>Everything in the list gets to have a turn at being the </a:t>
            </a:r>
            <a:r>
              <a:rPr b="1" lang="en-GB" u="sng"/>
              <a:t>fruit</a:t>
            </a:r>
            <a:r>
              <a:rPr b="1" lang="en-GB"/>
              <a:t> variable</a:t>
            </a:r>
            <a:endParaRPr/>
          </a:p>
        </p:txBody>
      </p:sp>
      <p:sp>
        <p:nvSpPr>
          <p:cNvPr id="641" name="Google Shape;641;g1499a3ef356_0_538"/>
          <p:cNvSpPr txBox="1"/>
          <p:nvPr/>
        </p:nvSpPr>
        <p:spPr>
          <a:xfrm>
            <a:off x="591675" y="2330825"/>
            <a:ext cx="5292300" cy="1126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fruits = [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'apple'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, 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'banana'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, 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'mango'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]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for 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 </a:t>
            </a:r>
            <a:r>
              <a:rPr lang="en-GB" sz="1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in 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fruits: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</a:t>
            </a:r>
            <a:r>
              <a:rPr lang="en-GB" sz="1800">
                <a:solidFill>
                  <a:srgbClr val="9305A6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'yummy 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+ fruit)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642" name="Google Shape;642;g1499a3ef356_0_538"/>
          <p:cNvSpPr txBox="1"/>
          <p:nvPr/>
        </p:nvSpPr>
        <p:spPr>
          <a:xfrm>
            <a:off x="6069100" y="2362200"/>
            <a:ext cx="2859600" cy="3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Let’s set </a:t>
            </a:r>
            <a:r>
              <a:rPr b="1" lang="en-GB" u="sng"/>
              <a:t>fruit</a:t>
            </a:r>
            <a:r>
              <a:rPr b="1" lang="en-GB"/>
              <a:t> to to the </a:t>
            </a:r>
            <a:r>
              <a:rPr b="1" lang="en-GB">
                <a:solidFill>
                  <a:srgbClr val="0000FF"/>
                </a:solidFill>
              </a:rPr>
              <a:t>first </a:t>
            </a:r>
            <a:r>
              <a:rPr b="1" lang="en-GB"/>
              <a:t>thing in the list!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fruit </a:t>
            </a:r>
            <a:r>
              <a:rPr lang="en-GB"/>
              <a:t>is now 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'apple'</a:t>
            </a:r>
            <a:r>
              <a:rPr lang="en-GB"/>
              <a:t>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'yummy '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+ fruit)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b="1" i="1" lang="en-GB">
                <a:solidFill>
                  <a:srgbClr val="FF0000"/>
                </a:solidFill>
              </a:rPr>
              <a:t>We’re at the end of the loop body, back to the top!</a:t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Let’s set </a:t>
            </a:r>
            <a:r>
              <a:rPr b="1" lang="en-GB" u="sng">
                <a:solidFill>
                  <a:schemeClr val="dk1"/>
                </a:solidFill>
              </a:rPr>
              <a:t>fruit</a:t>
            </a:r>
            <a:r>
              <a:rPr b="1" lang="en-GB">
                <a:solidFill>
                  <a:schemeClr val="dk1"/>
                </a:solidFill>
              </a:rPr>
              <a:t> to to the </a:t>
            </a:r>
            <a:r>
              <a:rPr b="1" lang="en-GB">
                <a:solidFill>
                  <a:srgbClr val="0000FF"/>
                </a:solidFill>
              </a:rPr>
              <a:t>next </a:t>
            </a:r>
            <a:r>
              <a:rPr b="1" lang="en-GB">
                <a:solidFill>
                  <a:schemeClr val="dk1"/>
                </a:solidFill>
              </a:rPr>
              <a:t>thing in the list!</a:t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fruit </a:t>
            </a:r>
            <a:r>
              <a:rPr lang="en-GB">
                <a:solidFill>
                  <a:schemeClr val="dk1"/>
                </a:solidFill>
              </a:rPr>
              <a:t>is now 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lang="en-GB">
                <a:solidFill>
                  <a:schemeClr val="dk1"/>
                </a:solidFill>
              </a:rPr>
              <a:t>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'yummy '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+ fruit)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FF0000"/>
                </a:solidFill>
              </a:rPr>
              <a:t>Out of body, back to the top!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Let’s set </a:t>
            </a:r>
            <a:r>
              <a:rPr b="1" lang="en-GB" u="sng">
                <a:solidFill>
                  <a:schemeClr val="dk1"/>
                </a:solidFill>
              </a:rPr>
              <a:t>fruit</a:t>
            </a:r>
            <a:r>
              <a:rPr b="1" lang="en-GB">
                <a:solidFill>
                  <a:schemeClr val="dk1"/>
                </a:solidFill>
              </a:rPr>
              <a:t> to to the </a:t>
            </a:r>
            <a:r>
              <a:rPr b="1" lang="en-GB">
                <a:solidFill>
                  <a:srgbClr val="0000FF"/>
                </a:solidFill>
              </a:rPr>
              <a:t>next </a:t>
            </a:r>
            <a:r>
              <a:rPr b="1" lang="en-GB">
                <a:solidFill>
                  <a:schemeClr val="dk1"/>
                </a:solidFill>
              </a:rPr>
              <a:t>thing in the list!</a:t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fruit </a:t>
            </a:r>
            <a:r>
              <a:rPr lang="en-GB">
                <a:solidFill>
                  <a:schemeClr val="dk1"/>
                </a:solidFill>
              </a:rPr>
              <a:t>is now 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'mango'</a:t>
            </a:r>
            <a:r>
              <a:rPr lang="en-GB">
                <a:solidFill>
                  <a:schemeClr val="dk1"/>
                </a:solidFill>
              </a:rPr>
              <a:t>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'yummy '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+ fruit)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3" name="Google Shape;643;g1499a3ef356_0_538"/>
          <p:cNvSpPr/>
          <p:nvPr/>
        </p:nvSpPr>
        <p:spPr>
          <a:xfrm rot="5400000">
            <a:off x="330946" y="2770890"/>
            <a:ext cx="297300" cy="349500"/>
          </a:xfrm>
          <a:prstGeom prst="triangle">
            <a:avLst>
              <a:gd fmla="val 50000" name="adj"/>
            </a:avLst>
          </a:prstGeom>
          <a:solidFill>
            <a:srgbClr val="47AF11"/>
          </a:solidFill>
          <a:ln cap="flat" cmpd="sng" w="38100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g1499a3ef356_0_538"/>
          <p:cNvSpPr/>
          <p:nvPr/>
        </p:nvSpPr>
        <p:spPr>
          <a:xfrm rot="10800000">
            <a:off x="5002200" y="2247671"/>
            <a:ext cx="297300" cy="224700"/>
          </a:xfrm>
          <a:prstGeom prst="triangle">
            <a:avLst>
              <a:gd fmla="val 50000" name="adj"/>
            </a:avLst>
          </a:prstGeom>
          <a:solidFill>
            <a:srgbClr val="0000FF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5" name="Google Shape;645;g1499a3ef356_0_538"/>
          <p:cNvCxnSpPr/>
          <p:nvPr/>
        </p:nvCxnSpPr>
        <p:spPr>
          <a:xfrm rot="10800000">
            <a:off x="3967975" y="4808150"/>
            <a:ext cx="2075100" cy="1197300"/>
          </a:xfrm>
          <a:prstGeom prst="straightConnector1">
            <a:avLst/>
          </a:prstGeom>
          <a:noFill/>
          <a:ln cap="flat" cmpd="sng" w="38100">
            <a:solidFill>
              <a:srgbClr val="7943A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6" name="Google Shape;646;g1499a3ef356_0_538"/>
          <p:cNvSpPr txBox="1"/>
          <p:nvPr/>
        </p:nvSpPr>
        <p:spPr>
          <a:xfrm>
            <a:off x="1748100" y="3874175"/>
            <a:ext cx="2220000" cy="13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-GB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Yummy apple</a:t>
            </a:r>
            <a:endParaRPr sz="18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-GB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Yummy banana</a:t>
            </a:r>
            <a:endParaRPr sz="18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-GB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Yummy mango</a:t>
            </a:r>
            <a:br>
              <a:rPr lang="en-GB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8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g1499a3ef356_0_5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750" y="4858725"/>
            <a:ext cx="2220000" cy="1465199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g1499a3ef356_0_559"/>
          <p:cNvSpPr/>
          <p:nvPr/>
        </p:nvSpPr>
        <p:spPr>
          <a:xfrm>
            <a:off x="5988425" y="2321850"/>
            <a:ext cx="2940300" cy="4025100"/>
          </a:xfrm>
          <a:prstGeom prst="rect">
            <a:avLst/>
          </a:prstGeom>
          <a:solidFill>
            <a:srgbClr val="F3F3F3"/>
          </a:solidFill>
          <a:ln cap="flat" cmpd="sng" w="28575">
            <a:solidFill>
              <a:srgbClr val="7943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g1499a3ef356_0_559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does it work??</a:t>
            </a:r>
            <a:endParaRPr/>
          </a:p>
        </p:txBody>
      </p:sp>
      <p:sp>
        <p:nvSpPr>
          <p:cNvPr id="654" name="Google Shape;654;g1499a3ef356_0_559"/>
          <p:cNvSpPr txBox="1"/>
          <p:nvPr>
            <p:ph idx="1" type="body"/>
          </p:nvPr>
        </p:nvSpPr>
        <p:spPr>
          <a:xfrm>
            <a:off x="457200" y="1600200"/>
            <a:ext cx="82296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/>
              <a:t>Everything in the list gets to have a turn at being the </a:t>
            </a:r>
            <a:r>
              <a:rPr b="1" lang="en-GB" u="sng"/>
              <a:t>fruit</a:t>
            </a:r>
            <a:r>
              <a:rPr b="1" lang="en-GB"/>
              <a:t> variable</a:t>
            </a:r>
            <a:endParaRPr/>
          </a:p>
        </p:txBody>
      </p:sp>
      <p:sp>
        <p:nvSpPr>
          <p:cNvPr id="655" name="Google Shape;655;g1499a3ef356_0_559"/>
          <p:cNvSpPr txBox="1"/>
          <p:nvPr/>
        </p:nvSpPr>
        <p:spPr>
          <a:xfrm>
            <a:off x="591675" y="2330825"/>
            <a:ext cx="5292300" cy="1126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fruits = [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'apple'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, 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'banana'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, 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'mango'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]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for 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 </a:t>
            </a:r>
            <a:r>
              <a:rPr lang="en-GB" sz="1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in 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fruits: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</a:t>
            </a:r>
            <a:r>
              <a:rPr lang="en-GB" sz="1800">
                <a:solidFill>
                  <a:srgbClr val="9305A6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lang="en-GB" sz="1800">
                <a:solidFill>
                  <a:srgbClr val="47AF11"/>
                </a:solidFill>
                <a:latin typeface="Fira Mono"/>
                <a:ea typeface="Fira Mono"/>
                <a:cs typeface="Fira Mono"/>
                <a:sym typeface="Fira Mono"/>
              </a:rPr>
              <a:t>'yummy '</a:t>
            </a:r>
            <a:r>
              <a:rPr lang="en-GB" sz="18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+ fruit)</a:t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656" name="Google Shape;656;g1499a3ef356_0_559"/>
          <p:cNvSpPr txBox="1"/>
          <p:nvPr/>
        </p:nvSpPr>
        <p:spPr>
          <a:xfrm>
            <a:off x="6069100" y="2362200"/>
            <a:ext cx="2859600" cy="3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Let’s set </a:t>
            </a:r>
            <a:r>
              <a:rPr b="1" lang="en-GB" u="sng"/>
              <a:t>fruit</a:t>
            </a:r>
            <a:r>
              <a:rPr b="1" lang="en-GB"/>
              <a:t> to to the </a:t>
            </a:r>
            <a:r>
              <a:rPr b="1" lang="en-GB">
                <a:solidFill>
                  <a:srgbClr val="0000FF"/>
                </a:solidFill>
              </a:rPr>
              <a:t>first </a:t>
            </a:r>
            <a:r>
              <a:rPr b="1" lang="en-GB"/>
              <a:t>thing in the list!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fruit </a:t>
            </a:r>
            <a:r>
              <a:rPr lang="en-GB"/>
              <a:t>is now 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'apple'</a:t>
            </a:r>
            <a:r>
              <a:rPr lang="en-GB"/>
              <a:t>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'yummy '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+ fruit)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b="1" i="1" lang="en-GB">
                <a:solidFill>
                  <a:srgbClr val="FF0000"/>
                </a:solidFill>
              </a:rPr>
              <a:t>We’re at the end of the loop body, back to the top!</a:t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Let’s set </a:t>
            </a:r>
            <a:r>
              <a:rPr b="1" lang="en-GB" u="sng">
                <a:solidFill>
                  <a:schemeClr val="dk1"/>
                </a:solidFill>
              </a:rPr>
              <a:t>fruit</a:t>
            </a:r>
            <a:r>
              <a:rPr b="1" lang="en-GB">
                <a:solidFill>
                  <a:schemeClr val="dk1"/>
                </a:solidFill>
              </a:rPr>
              <a:t> to to the </a:t>
            </a:r>
            <a:r>
              <a:rPr b="1" lang="en-GB">
                <a:solidFill>
                  <a:srgbClr val="0000FF"/>
                </a:solidFill>
              </a:rPr>
              <a:t>next </a:t>
            </a:r>
            <a:r>
              <a:rPr b="1" lang="en-GB">
                <a:solidFill>
                  <a:schemeClr val="dk1"/>
                </a:solidFill>
              </a:rPr>
              <a:t>thing in the list!</a:t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fruit </a:t>
            </a:r>
            <a:r>
              <a:rPr lang="en-GB">
                <a:solidFill>
                  <a:schemeClr val="dk1"/>
                </a:solidFill>
              </a:rPr>
              <a:t>is now 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lang="en-GB">
                <a:solidFill>
                  <a:schemeClr val="dk1"/>
                </a:solidFill>
              </a:rPr>
              <a:t>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'yummy '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+ fruit)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FF0000"/>
                </a:solidFill>
              </a:rPr>
              <a:t>Out of body, back to the top!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Let’s set </a:t>
            </a:r>
            <a:r>
              <a:rPr b="1" lang="en-GB" u="sng">
                <a:solidFill>
                  <a:schemeClr val="dk1"/>
                </a:solidFill>
              </a:rPr>
              <a:t>fruit</a:t>
            </a:r>
            <a:r>
              <a:rPr b="1" lang="en-GB">
                <a:solidFill>
                  <a:schemeClr val="dk1"/>
                </a:solidFill>
              </a:rPr>
              <a:t> to to the </a:t>
            </a:r>
            <a:r>
              <a:rPr b="1" lang="en-GB">
                <a:solidFill>
                  <a:srgbClr val="0000FF"/>
                </a:solidFill>
              </a:rPr>
              <a:t>next </a:t>
            </a:r>
            <a:r>
              <a:rPr b="1" lang="en-GB">
                <a:solidFill>
                  <a:schemeClr val="dk1"/>
                </a:solidFill>
              </a:rPr>
              <a:t>thing in the list!</a:t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fruit </a:t>
            </a:r>
            <a:r>
              <a:rPr lang="en-GB">
                <a:solidFill>
                  <a:schemeClr val="dk1"/>
                </a:solidFill>
              </a:rPr>
              <a:t>is now 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'mango'</a:t>
            </a:r>
            <a:r>
              <a:rPr lang="en-GB">
                <a:solidFill>
                  <a:schemeClr val="dk1"/>
                </a:solidFill>
              </a:rPr>
              <a:t>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'yummy '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+ fruit)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7" name="Google Shape;657;g1499a3ef356_0_559"/>
          <p:cNvSpPr/>
          <p:nvPr/>
        </p:nvSpPr>
        <p:spPr>
          <a:xfrm rot="5400000">
            <a:off x="330946" y="2770890"/>
            <a:ext cx="297300" cy="349500"/>
          </a:xfrm>
          <a:prstGeom prst="triangle">
            <a:avLst>
              <a:gd fmla="val 50000" name="adj"/>
            </a:avLst>
          </a:prstGeom>
          <a:solidFill>
            <a:srgbClr val="47AF11"/>
          </a:solidFill>
          <a:ln cap="flat" cmpd="sng" w="38100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g1499a3ef356_0_559"/>
          <p:cNvSpPr/>
          <p:nvPr/>
        </p:nvSpPr>
        <p:spPr>
          <a:xfrm rot="10800000">
            <a:off x="5002200" y="2247671"/>
            <a:ext cx="297300" cy="224700"/>
          </a:xfrm>
          <a:prstGeom prst="triangle">
            <a:avLst>
              <a:gd fmla="val 50000" name="adj"/>
            </a:avLst>
          </a:prstGeom>
          <a:solidFill>
            <a:srgbClr val="0000FF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g1499a3ef356_0_559"/>
          <p:cNvSpPr txBox="1"/>
          <p:nvPr/>
        </p:nvSpPr>
        <p:spPr>
          <a:xfrm>
            <a:off x="1748100" y="3874175"/>
            <a:ext cx="2220000" cy="13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-GB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Yummy apple</a:t>
            </a:r>
            <a:endParaRPr sz="18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-GB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Yummy banana</a:t>
            </a:r>
            <a:endParaRPr sz="18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-GB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Yummy mango</a:t>
            </a:r>
            <a:br>
              <a:rPr lang="en-GB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8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27e9d03819_0_389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Project time!</a:t>
            </a:r>
            <a:endParaRPr/>
          </a:p>
        </p:txBody>
      </p:sp>
      <p:sp>
        <p:nvSpPr>
          <p:cNvPr id="665" name="Google Shape;665;g127e9d03819_0_389"/>
          <p:cNvSpPr txBox="1"/>
          <p:nvPr>
            <p:ph idx="1" type="body"/>
          </p:nvPr>
        </p:nvSpPr>
        <p:spPr>
          <a:xfrm>
            <a:off x="445150" y="1442988"/>
            <a:ext cx="8229600" cy="48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0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3000"/>
              <a:t>Lists!</a:t>
            </a:r>
            <a:br>
              <a:rPr b="1" lang="en-GB" sz="3000"/>
            </a:br>
            <a:endParaRPr b="1" sz="30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3000">
                <a:solidFill>
                  <a:srgbClr val="47AF11"/>
                </a:solidFill>
              </a:rPr>
              <a:t>Let’s put what we learnt into our project</a:t>
            </a:r>
            <a:endParaRPr b="1" sz="3000">
              <a:solidFill>
                <a:srgbClr val="47AF1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3000">
                <a:solidFill>
                  <a:srgbClr val="47AF11"/>
                </a:solidFill>
              </a:rPr>
              <a:t>Try to do Parts 3 - 4</a:t>
            </a:r>
            <a:endParaRPr b="1" sz="3000">
              <a:solidFill>
                <a:srgbClr val="47AF1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3000">
                <a:solidFill>
                  <a:srgbClr val="47AF11"/>
                </a:solidFill>
              </a:rPr>
              <a:t>of workbook 2!</a:t>
            </a:r>
            <a:endParaRPr b="1" sz="3000">
              <a:solidFill>
                <a:srgbClr val="47AF1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3000"/>
              <a:t> The tutors will be around to help!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Using the workbook!</a:t>
            </a:r>
            <a:endParaRPr/>
          </a:p>
        </p:txBody>
      </p:sp>
      <p:sp>
        <p:nvSpPr>
          <p:cNvPr id="88" name="Google Shape;88;p8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700"/>
              <a:t>The workbooks will help you put your project together! 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700">
                <a:solidFill>
                  <a:srgbClr val="8AC007"/>
                </a:solidFill>
              </a:rPr>
              <a:t>Check off before you move on from a </a:t>
            </a:r>
            <a:r>
              <a:rPr b="1" lang="en-GB" sz="1700" u="sng">
                <a:solidFill>
                  <a:srgbClr val="8AC007"/>
                </a:solidFill>
              </a:rPr>
              <a:t>Part</a:t>
            </a:r>
            <a:r>
              <a:rPr lang="en-GB" sz="1700">
                <a:solidFill>
                  <a:srgbClr val="8AC007"/>
                </a:solidFill>
              </a:rPr>
              <a:t>! Do some bonuses while you wait!</a:t>
            </a:r>
            <a:endParaRPr sz="1700">
              <a:solidFill>
                <a:srgbClr val="8AC00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</p:txBody>
      </p:sp>
      <p:graphicFrame>
        <p:nvGraphicFramePr>
          <p:cNvPr id="89" name="Google Shape;89;p8"/>
          <p:cNvGraphicFramePr/>
          <p:nvPr/>
        </p:nvGraphicFramePr>
        <p:xfrm>
          <a:off x="4549600" y="528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{7260D730-3805-46CA-80AB-A1A7F221ECB1}</a:tableStyleId>
              </a:tblPr>
              <a:tblGrid>
                <a:gridCol w="3608275"/>
              </a:tblGrid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★ </a:t>
                      </a:r>
                      <a:r>
                        <a:rPr b="1" lang="en-GB" sz="13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BONUS 4.3: Do some extra!</a:t>
                      </a:r>
                      <a:endParaRPr b="1" sz="1600" u="none" cap="none" strike="noStrike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3500" marB="63500" marR="63500" marL="63500">
                    <a:solidFill>
                      <a:srgbClr val="992588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/>
                        <a:t>Something to try if you have spare time before the next lecture!</a:t>
                      </a:r>
                      <a:endParaRPr sz="1100" u="none" cap="none" strike="noStrike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8"/>
          <p:cNvSpPr txBox="1"/>
          <p:nvPr/>
        </p:nvSpPr>
        <p:spPr>
          <a:xfrm>
            <a:off x="558550" y="2632250"/>
            <a:ext cx="3608400" cy="1222500"/>
          </a:xfrm>
          <a:prstGeom prst="rect">
            <a:avLst/>
          </a:prstGeom>
          <a:solidFill>
            <a:srgbClr val="EFEFEF"/>
          </a:solidFill>
          <a:ln cap="flat" cmpd="sng" w="76200">
            <a:solidFill>
              <a:srgbClr val="E7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Checklist - Am I done yet?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sure you can tick off every box in this section before you go to the next Part.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8"/>
          <p:cNvSpPr txBox="1"/>
          <p:nvPr/>
        </p:nvSpPr>
        <p:spPr>
          <a:xfrm>
            <a:off x="558550" y="4021300"/>
            <a:ext cx="3608400" cy="1025400"/>
          </a:xfrm>
          <a:prstGeom prst="rect">
            <a:avLst/>
          </a:prstGeom>
          <a:solidFill>
            <a:srgbClr val="EFEFEF"/>
          </a:solidFill>
          <a:ln cap="flat" cmpd="sng" w="762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Markers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tells you you’ll find out how to do things for this section during the names lecture.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2" name="Google Shape;92;p8"/>
          <p:cNvGraphicFramePr/>
          <p:nvPr/>
        </p:nvGraphicFramePr>
        <p:xfrm>
          <a:off x="4549600" y="2591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{7260D730-3805-46CA-80AB-A1A7F221ECB1}</a:tableStyleId>
              </a:tblPr>
              <a:tblGrid>
                <a:gridCol w="3608275"/>
              </a:tblGrid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b="1" lang="en-GB" sz="15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CHECKPOINT</a:t>
                      </a:r>
                      <a:r>
                        <a:rPr b="1" lang="en-GB" sz="13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3500" marB="63500" marR="63500" marL="63500">
                    <a:solidFill>
                      <a:srgbClr val="E71D36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/>
                        <a:t>If you can tick all of these off you’re ready to move the next part!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☐ Your program does blah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☐ Your program does blob</a:t>
                      </a:r>
                      <a:endParaRPr sz="1200" u="none" cap="none" strike="noStrike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id="93" name="Google Shape;93;p8"/>
          <p:cNvPicPr preferRelativeResize="0"/>
          <p:nvPr/>
        </p:nvPicPr>
        <p:blipFill rotWithShape="1">
          <a:blip r:embed="rId3">
            <a:alphaModFix/>
          </a:blip>
          <a:srcRect b="15502" l="0" r="0" t="15502"/>
          <a:stretch/>
        </p:blipFill>
        <p:spPr>
          <a:xfrm>
            <a:off x="7828006" y="2680481"/>
            <a:ext cx="270763" cy="18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8"/>
          <p:cNvPicPr preferRelativeResize="0"/>
          <p:nvPr/>
        </p:nvPicPr>
        <p:blipFill rotWithShape="1">
          <a:blip r:embed="rId3">
            <a:alphaModFix/>
          </a:blip>
          <a:srcRect b="15502" l="0" r="0" t="15502"/>
          <a:stretch/>
        </p:blipFill>
        <p:spPr>
          <a:xfrm>
            <a:off x="4625804" y="2675999"/>
            <a:ext cx="270763" cy="1867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"/>
          <p:cNvSpPr txBox="1"/>
          <p:nvPr/>
        </p:nvSpPr>
        <p:spPr>
          <a:xfrm>
            <a:off x="558550" y="5236575"/>
            <a:ext cx="3608400" cy="1025400"/>
          </a:xfrm>
          <a:prstGeom prst="rect">
            <a:avLst/>
          </a:prstGeom>
          <a:solidFill>
            <a:srgbClr val="EFEFEF"/>
          </a:solidFill>
          <a:ln cap="flat" cmpd="sng" w="76200">
            <a:solidFill>
              <a:srgbClr val="9925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Bonus Activities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Stuck waiting at a lecture marker?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a purple bonus. They add extra functionality to your project along the way.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1800" y="4100730"/>
            <a:ext cx="1144174" cy="8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7e9d0387a_0_0"/>
          <p:cNvSpPr txBox="1"/>
          <p:nvPr>
            <p:ph type="ctrTitle"/>
          </p:nvPr>
        </p:nvSpPr>
        <p:spPr>
          <a:xfrm>
            <a:off x="685800" y="20679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Rainbow Tables</a:t>
            </a:r>
            <a:endParaRPr/>
          </a:p>
        </p:txBody>
      </p:sp>
      <p:pic>
        <p:nvPicPr>
          <p:cNvPr id="102" name="Google Shape;102;g127e9d0387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7250" y="3467943"/>
            <a:ext cx="2938707" cy="29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27e9d0387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6800" y="4196873"/>
            <a:ext cx="2016200" cy="20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</dc:creator>
</cp:coreProperties>
</file>